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1874" r:id="rId5"/>
    <p:sldId id="1971" r:id="rId6"/>
    <p:sldId id="1970" r:id="rId7"/>
    <p:sldId id="1972" r:id="rId8"/>
    <p:sldId id="1951" r:id="rId9"/>
    <p:sldId id="1953" r:id="rId10"/>
    <p:sldId id="1952" r:id="rId11"/>
    <p:sldId id="1969" r:id="rId12"/>
    <p:sldId id="1954" r:id="rId13"/>
    <p:sldId id="1959" r:id="rId14"/>
    <p:sldId id="1957" r:id="rId15"/>
    <p:sldId id="1958" r:id="rId16"/>
    <p:sldId id="1960" r:id="rId17"/>
    <p:sldId id="1968" r:id="rId18"/>
    <p:sldId id="1973" r:id="rId19"/>
    <p:sldId id="1962" r:id="rId20"/>
    <p:sldId id="1940" r:id="rId21"/>
    <p:sldId id="1963" r:id="rId22"/>
    <p:sldId id="1966" r:id="rId23"/>
    <p:sldId id="1967"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7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7" autoAdjust="0"/>
    <p:restoredTop sz="95706" autoAdjust="0"/>
  </p:normalViewPr>
  <p:slideViewPr>
    <p:cSldViewPr snapToGrid="0" showGuides="1">
      <p:cViewPr varScale="1">
        <p:scale>
          <a:sx n="109" d="100"/>
          <a:sy n="109" d="100"/>
        </p:scale>
        <p:origin x="270" y="126"/>
      </p:cViewPr>
      <p:guideLst>
        <p:guide orient="horz" pos="2160"/>
        <p:guide pos="3840"/>
      </p:guideLst>
    </p:cSldViewPr>
  </p:slideViewPr>
  <p:outlineViewPr>
    <p:cViewPr>
      <p:scale>
        <a:sx n="33" d="100"/>
        <a:sy n="33" d="100"/>
      </p:scale>
      <p:origin x="0" y="-1185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7223F89-BCB9-4519-98C3-EEFD97CE6014}" type="datetimeFigureOut">
              <a:rPr lang="en-US" smtClean="0"/>
              <a:t>5/8/2024</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10FD461-6E56-45C0-AF4F-69ECFA6A736E}" type="slidenum">
              <a:rPr lang="en-US" smtClean="0"/>
              <a:t>‹#›</a:t>
            </a:fld>
            <a:endParaRPr lang="en-US" dirty="0"/>
          </a:p>
        </p:txBody>
      </p:sp>
    </p:spTree>
    <p:extLst>
      <p:ext uri="{BB962C8B-B14F-4D97-AF65-F5344CB8AC3E}">
        <p14:creationId xmlns:p14="http://schemas.microsoft.com/office/powerpoint/2010/main" val="86038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5A127B7E-202C-46E4-8835-C1C78F91537D}" type="datetimeFigureOut">
              <a:rPr lang="en-US" smtClean="0"/>
              <a:t>5/8/2024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E8F1F304-1F9D-4028-98BD-72EDBAB85FF5}" type="slidenum">
              <a:rPr lang="en-US" smtClean="0"/>
              <a:t>‹#›</a:t>
            </a:fld>
            <a:endParaRPr lang="en-US" dirty="0"/>
          </a:p>
        </p:txBody>
      </p:sp>
    </p:spTree>
    <p:extLst>
      <p:ext uri="{BB962C8B-B14F-4D97-AF65-F5344CB8AC3E}">
        <p14:creationId xmlns:p14="http://schemas.microsoft.com/office/powerpoint/2010/main" val="321805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28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DB5CB-B91A-CDA0-D26F-C01D91585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01730-3F78-ACCC-2260-B1E22EADF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300FC-2A8F-3FB8-BFE2-E91298B99079}"/>
              </a:ext>
            </a:extLst>
          </p:cNvPr>
          <p:cNvSpPr>
            <a:spLocks noGrp="1"/>
          </p:cNvSpPr>
          <p:nvPr>
            <p:ph type="body" idx="1"/>
          </p:nvPr>
        </p:nvSpPr>
        <p:spPr/>
        <p:txBody>
          <a:bodyPr/>
          <a:lstStyle/>
          <a:p>
            <a:r>
              <a:rPr lang="en-US" dirty="0"/>
              <a:t>The Framework was developed with commitments made, industry best practices, concerns/areas for improvement in mind and as noted in the following documents:</a:t>
            </a:r>
          </a:p>
          <a:p>
            <a:pPr marL="171450" indent="-171450">
              <a:buFont typeface="Arial" panose="020B0604020202020204" pitchFamily="34" charset="0"/>
              <a:buChar char="•"/>
            </a:pPr>
            <a:r>
              <a:rPr lang="en-US" dirty="0"/>
              <a:t>Eastern San Joaquin Subbasin 2022 GSP</a:t>
            </a:r>
          </a:p>
          <a:p>
            <a:pPr marL="171450" indent="-171450">
              <a:buFont typeface="Arial" panose="020B0604020202020204" pitchFamily="34" charset="0"/>
              <a:buChar char="•"/>
            </a:pPr>
            <a:r>
              <a:rPr lang="en-US" dirty="0"/>
              <a:t>Stanislaus County Superior Court: </a:t>
            </a:r>
            <a:r>
              <a:rPr lang="en-US" dirty="0" err="1"/>
              <a:t>CalSPA</a:t>
            </a:r>
            <a:r>
              <a:rPr lang="en-US" dirty="0"/>
              <a:t> v. Interested Persons re Validity of Eastern San Joaquin GSGS Plan (March 16, 2020)</a:t>
            </a:r>
          </a:p>
          <a:p>
            <a:pPr marL="171450" indent="-171450">
              <a:buFont typeface="Arial" panose="020B0604020202020204" pitchFamily="34" charset="0"/>
              <a:buChar char="•"/>
            </a:pPr>
            <a:r>
              <a:rPr lang="en-US" dirty="0"/>
              <a:t>California Department of Water Resources (DWR) GSP Assessment Staff Report (January 28, 2022) – (i.e., notice of determination)</a:t>
            </a:r>
          </a:p>
          <a:p>
            <a:pPr marL="171450" indent="-171450">
              <a:buFont typeface="Arial" panose="020B0604020202020204" pitchFamily="34" charset="0"/>
              <a:buChar char="•"/>
            </a:pPr>
            <a:r>
              <a:rPr lang="en-US" dirty="0"/>
              <a:t>2022–2023 San Joaquin County Grand Jury Report for Case #0622 (June 26, 2023)</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draft document, not able to be completed under the previous ISP, contained a 15 page document accompanied by five attachments. </a:t>
            </a:r>
          </a:p>
        </p:txBody>
      </p:sp>
      <p:sp>
        <p:nvSpPr>
          <p:cNvPr id="4" name="Slide Number Placeholder 3">
            <a:extLst>
              <a:ext uri="{FF2B5EF4-FFF2-40B4-BE49-F238E27FC236}">
                <a16:creationId xmlns:a16="http://schemas.microsoft.com/office/drawing/2014/main" id="{89A1507E-D3D2-E6B3-3FAB-A50CDE51B976}"/>
              </a:ext>
            </a:extLst>
          </p:cNvPr>
          <p:cNvSpPr>
            <a:spLocks noGrp="1"/>
          </p:cNvSpPr>
          <p:nvPr>
            <p:ph type="sldNum" sz="quarter" idx="10"/>
          </p:nvPr>
        </p:nvSpPr>
        <p:spPr/>
        <p:txBody>
          <a:bodyPr/>
          <a:lstStyle/>
          <a:p>
            <a:fld id="{E8F1F304-1F9D-4028-98BD-72EDBAB85FF5}" type="slidenum">
              <a:rPr lang="en-US" smtClean="0"/>
              <a:t>13</a:t>
            </a:fld>
            <a:endParaRPr lang="en-US" dirty="0"/>
          </a:p>
        </p:txBody>
      </p:sp>
    </p:spTree>
    <p:extLst>
      <p:ext uri="{BB962C8B-B14F-4D97-AF65-F5344CB8AC3E}">
        <p14:creationId xmlns:p14="http://schemas.microsoft.com/office/powerpoint/2010/main" val="90204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4D232-F743-3F41-C76B-F742D170D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D5F2C-A69B-2128-5FF9-219F91846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2E221-D4D9-0FA6-6778-584E103AB482}"/>
              </a:ext>
            </a:extLst>
          </p:cNvPr>
          <p:cNvSpPr>
            <a:spLocks noGrp="1"/>
          </p:cNvSpPr>
          <p:nvPr>
            <p:ph type="body" idx="1"/>
          </p:nvPr>
        </p:nvSpPr>
        <p:spPr/>
        <p:txBody>
          <a:bodyPr/>
          <a:lstStyle/>
          <a:p>
            <a:r>
              <a:rPr lang="en-US" dirty="0"/>
              <a:t>The Framework was developed with commitments made, industry best practices, concerns/areas for improvement in mind and as noted in the following documents:</a:t>
            </a:r>
          </a:p>
          <a:p>
            <a:pPr marL="171450" indent="-171450">
              <a:buFont typeface="Arial" panose="020B0604020202020204" pitchFamily="34" charset="0"/>
              <a:buChar char="•"/>
            </a:pPr>
            <a:r>
              <a:rPr lang="en-US" dirty="0"/>
              <a:t>Eastern San Joaquin Subbasin 2022 GSP</a:t>
            </a:r>
          </a:p>
          <a:p>
            <a:pPr marL="171450" indent="-171450">
              <a:buFont typeface="Arial" panose="020B0604020202020204" pitchFamily="34" charset="0"/>
              <a:buChar char="•"/>
            </a:pPr>
            <a:r>
              <a:rPr lang="en-US" dirty="0"/>
              <a:t>Stanislaus County Superior Court: </a:t>
            </a:r>
            <a:r>
              <a:rPr lang="en-US" dirty="0" err="1"/>
              <a:t>CalSPA</a:t>
            </a:r>
            <a:r>
              <a:rPr lang="en-US" dirty="0"/>
              <a:t> v. Interested Persons re Validity of Eastern San Joaquin GSGS Plan (March 16, 2020)</a:t>
            </a:r>
          </a:p>
          <a:p>
            <a:pPr marL="171450" indent="-171450">
              <a:buFont typeface="Arial" panose="020B0604020202020204" pitchFamily="34" charset="0"/>
              <a:buChar char="•"/>
            </a:pPr>
            <a:r>
              <a:rPr lang="en-US" dirty="0"/>
              <a:t>California Department of Water Resources (DWR) GSP Assessment Staff Report (January 28, 2022) – (i.e., notice of determination)</a:t>
            </a:r>
          </a:p>
          <a:p>
            <a:pPr marL="171450" indent="-171450">
              <a:buFont typeface="Arial" panose="020B0604020202020204" pitchFamily="34" charset="0"/>
              <a:buChar char="•"/>
            </a:pPr>
            <a:r>
              <a:rPr lang="en-US" dirty="0"/>
              <a:t>2022–2023 San Joaquin County Grand Jury Report for Case #0622 (June 26, 2023)</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draft document, not able to be completed under the previous ISP, contained a 15 page document accompanied by five attachments. </a:t>
            </a:r>
          </a:p>
        </p:txBody>
      </p:sp>
      <p:sp>
        <p:nvSpPr>
          <p:cNvPr id="4" name="Slide Number Placeholder 3">
            <a:extLst>
              <a:ext uri="{FF2B5EF4-FFF2-40B4-BE49-F238E27FC236}">
                <a16:creationId xmlns:a16="http://schemas.microsoft.com/office/drawing/2014/main" id="{8957E377-E017-E5C9-543B-425864C4FD10}"/>
              </a:ext>
            </a:extLst>
          </p:cNvPr>
          <p:cNvSpPr>
            <a:spLocks noGrp="1"/>
          </p:cNvSpPr>
          <p:nvPr>
            <p:ph type="sldNum" sz="quarter" idx="10"/>
          </p:nvPr>
        </p:nvSpPr>
        <p:spPr/>
        <p:txBody>
          <a:bodyPr/>
          <a:lstStyle/>
          <a:p>
            <a:fld id="{E8F1F304-1F9D-4028-98BD-72EDBAB85FF5}" type="slidenum">
              <a:rPr lang="en-US" smtClean="0"/>
              <a:t>14</a:t>
            </a:fld>
            <a:endParaRPr lang="en-US" dirty="0"/>
          </a:p>
        </p:txBody>
      </p:sp>
    </p:spTree>
    <p:extLst>
      <p:ext uri="{BB962C8B-B14F-4D97-AF65-F5344CB8AC3E}">
        <p14:creationId xmlns:p14="http://schemas.microsoft.com/office/powerpoint/2010/main" val="172647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D6638-956F-14C8-0785-3FBD8C345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59278-6426-B3B3-7ABF-E796039D1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9C5C6-FD5E-ED0D-2155-660E6656D4FA}"/>
              </a:ext>
            </a:extLst>
          </p:cNvPr>
          <p:cNvSpPr>
            <a:spLocks noGrp="1"/>
          </p:cNvSpPr>
          <p:nvPr>
            <p:ph type="body" idx="1"/>
          </p:nvPr>
        </p:nvSpPr>
        <p:spPr/>
        <p:txBody>
          <a:bodyPr/>
          <a:lstStyle/>
          <a:p>
            <a:r>
              <a:rPr lang="en-US" dirty="0"/>
              <a:t>The Framework was developed with commitments made, industry best practices, concerns/areas for improvement in mind and as noted in the following documents:</a:t>
            </a:r>
          </a:p>
          <a:p>
            <a:pPr marL="171450" indent="-171450">
              <a:buFont typeface="Arial" panose="020B0604020202020204" pitchFamily="34" charset="0"/>
              <a:buChar char="•"/>
            </a:pPr>
            <a:r>
              <a:rPr lang="en-US" dirty="0"/>
              <a:t>Eastern San Joaquin Subbasin 2022 GSP</a:t>
            </a:r>
          </a:p>
          <a:p>
            <a:pPr marL="171450" indent="-171450">
              <a:buFont typeface="Arial" panose="020B0604020202020204" pitchFamily="34" charset="0"/>
              <a:buChar char="•"/>
            </a:pPr>
            <a:r>
              <a:rPr lang="en-US" dirty="0"/>
              <a:t>Stanislaus County Superior Court: </a:t>
            </a:r>
            <a:r>
              <a:rPr lang="en-US" dirty="0" err="1"/>
              <a:t>CalSPA</a:t>
            </a:r>
            <a:r>
              <a:rPr lang="en-US" dirty="0"/>
              <a:t> v. Interested Persons re Validity of Eastern San Joaquin GSGS Plan (March 16, 2020)</a:t>
            </a:r>
          </a:p>
          <a:p>
            <a:pPr marL="171450" indent="-171450">
              <a:buFont typeface="Arial" panose="020B0604020202020204" pitchFamily="34" charset="0"/>
              <a:buChar char="•"/>
            </a:pPr>
            <a:r>
              <a:rPr lang="en-US" dirty="0"/>
              <a:t>California Department of Water Resources (DWR) GSP Assessment Staff Report (January 28, 2022) – (i.e., notice of determination)</a:t>
            </a:r>
          </a:p>
          <a:p>
            <a:pPr marL="171450" indent="-171450">
              <a:buFont typeface="Arial" panose="020B0604020202020204" pitchFamily="34" charset="0"/>
              <a:buChar char="•"/>
            </a:pPr>
            <a:r>
              <a:rPr lang="en-US" dirty="0"/>
              <a:t>2022–2023 San Joaquin County Grand Jury Report for Case #0622 (June 26, 2023)</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draft document, not able to be completed under the previous ISP, contained a 15 page document accompanied by five attachments. </a:t>
            </a:r>
          </a:p>
        </p:txBody>
      </p:sp>
      <p:sp>
        <p:nvSpPr>
          <p:cNvPr id="4" name="Slide Number Placeholder 3">
            <a:extLst>
              <a:ext uri="{FF2B5EF4-FFF2-40B4-BE49-F238E27FC236}">
                <a16:creationId xmlns:a16="http://schemas.microsoft.com/office/drawing/2014/main" id="{863C4572-BD16-CB08-89FC-67746CC78AB0}"/>
              </a:ext>
            </a:extLst>
          </p:cNvPr>
          <p:cNvSpPr>
            <a:spLocks noGrp="1"/>
          </p:cNvSpPr>
          <p:nvPr>
            <p:ph type="sldNum" sz="quarter" idx="10"/>
          </p:nvPr>
        </p:nvSpPr>
        <p:spPr/>
        <p:txBody>
          <a:bodyPr/>
          <a:lstStyle/>
          <a:p>
            <a:fld id="{E8F1F304-1F9D-4028-98BD-72EDBAB85FF5}" type="slidenum">
              <a:rPr lang="en-US" smtClean="0"/>
              <a:t>15</a:t>
            </a:fld>
            <a:endParaRPr lang="en-US" dirty="0"/>
          </a:p>
        </p:txBody>
      </p:sp>
    </p:spTree>
    <p:extLst>
      <p:ext uri="{BB962C8B-B14F-4D97-AF65-F5344CB8AC3E}">
        <p14:creationId xmlns:p14="http://schemas.microsoft.com/office/powerpoint/2010/main" val="29367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F0AA0-7C4C-B19F-1354-743384FCB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3DEF4-51F0-BBA4-6F8C-FA9DDBEA1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7B9D6-7471-5646-182E-577E14ED0043}"/>
              </a:ext>
            </a:extLst>
          </p:cNvPr>
          <p:cNvSpPr>
            <a:spLocks noGrp="1"/>
          </p:cNvSpPr>
          <p:nvPr>
            <p:ph type="body" idx="1"/>
          </p:nvPr>
        </p:nvSpPr>
        <p:spPr/>
        <p:txBody>
          <a:bodyPr/>
          <a:lstStyle/>
          <a:p>
            <a:r>
              <a:rPr lang="en-US" dirty="0"/>
              <a:t>The process for acquiring an implementation service plan.</a:t>
            </a:r>
          </a:p>
        </p:txBody>
      </p:sp>
      <p:sp>
        <p:nvSpPr>
          <p:cNvPr id="4" name="Slide Number Placeholder 3">
            <a:extLst>
              <a:ext uri="{FF2B5EF4-FFF2-40B4-BE49-F238E27FC236}">
                <a16:creationId xmlns:a16="http://schemas.microsoft.com/office/drawing/2014/main" id="{60338BEB-E413-0180-9FD0-5B5208F17891}"/>
              </a:ext>
            </a:extLst>
          </p:cNvPr>
          <p:cNvSpPr>
            <a:spLocks noGrp="1"/>
          </p:cNvSpPr>
          <p:nvPr>
            <p:ph type="sldNum" sz="quarter" idx="10"/>
          </p:nvPr>
        </p:nvSpPr>
        <p:spPr/>
        <p:txBody>
          <a:bodyPr/>
          <a:lstStyle/>
          <a:p>
            <a:fld id="{E8F1F304-1F9D-4028-98BD-72EDBAB85FF5}" type="slidenum">
              <a:rPr lang="en-US" smtClean="0"/>
              <a:t>5</a:t>
            </a:fld>
            <a:endParaRPr lang="en-US" dirty="0"/>
          </a:p>
        </p:txBody>
      </p:sp>
    </p:spTree>
    <p:extLst>
      <p:ext uri="{BB962C8B-B14F-4D97-AF65-F5344CB8AC3E}">
        <p14:creationId xmlns:p14="http://schemas.microsoft.com/office/powerpoint/2010/main" val="68485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E3F60-90B3-30C9-EBD2-DA3647AAA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25847-8617-CC2D-60AB-D4F759C95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EF522-AE41-8335-DCCA-C81325C68225}"/>
              </a:ext>
            </a:extLst>
          </p:cNvPr>
          <p:cNvSpPr>
            <a:spLocks noGrp="1"/>
          </p:cNvSpPr>
          <p:nvPr>
            <p:ph type="body" idx="1"/>
          </p:nvPr>
        </p:nvSpPr>
        <p:spPr/>
        <p:txBody>
          <a:bodyPr/>
          <a:lstStyle/>
          <a:p>
            <a:r>
              <a:rPr lang="en-US" dirty="0"/>
              <a:t>What FSS does cover.</a:t>
            </a:r>
          </a:p>
        </p:txBody>
      </p:sp>
      <p:sp>
        <p:nvSpPr>
          <p:cNvPr id="4" name="Slide Number Placeholder 3">
            <a:extLst>
              <a:ext uri="{FF2B5EF4-FFF2-40B4-BE49-F238E27FC236}">
                <a16:creationId xmlns:a16="http://schemas.microsoft.com/office/drawing/2014/main" id="{262A0F57-5E20-0AD9-AE41-93AC87DE061D}"/>
              </a:ext>
            </a:extLst>
          </p:cNvPr>
          <p:cNvSpPr>
            <a:spLocks noGrp="1"/>
          </p:cNvSpPr>
          <p:nvPr>
            <p:ph type="sldNum" sz="quarter" idx="10"/>
          </p:nvPr>
        </p:nvSpPr>
        <p:spPr/>
        <p:txBody>
          <a:bodyPr/>
          <a:lstStyle/>
          <a:p>
            <a:fld id="{E8F1F304-1F9D-4028-98BD-72EDBAB85FF5}" type="slidenum">
              <a:rPr lang="en-US" smtClean="0"/>
              <a:t>6</a:t>
            </a:fld>
            <a:endParaRPr lang="en-US" dirty="0"/>
          </a:p>
        </p:txBody>
      </p:sp>
    </p:spTree>
    <p:extLst>
      <p:ext uri="{BB962C8B-B14F-4D97-AF65-F5344CB8AC3E}">
        <p14:creationId xmlns:p14="http://schemas.microsoft.com/office/powerpoint/2010/main" val="102884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D032-7B35-A669-EACB-BE56529AD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6C13C-5FCB-64E4-76C1-4E67775BB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D37E3-78EC-3B3D-9653-C0AF0C03FF74}"/>
              </a:ext>
            </a:extLst>
          </p:cNvPr>
          <p:cNvSpPr>
            <a:spLocks noGrp="1"/>
          </p:cNvSpPr>
          <p:nvPr>
            <p:ph type="body" idx="1"/>
          </p:nvPr>
        </p:nvSpPr>
        <p:spPr/>
        <p:txBody>
          <a:bodyPr/>
          <a:lstStyle/>
          <a:p>
            <a:r>
              <a:rPr lang="en-US" dirty="0"/>
              <a:t>What FSS does NOT cover.</a:t>
            </a:r>
          </a:p>
        </p:txBody>
      </p:sp>
      <p:sp>
        <p:nvSpPr>
          <p:cNvPr id="4" name="Slide Number Placeholder 3">
            <a:extLst>
              <a:ext uri="{FF2B5EF4-FFF2-40B4-BE49-F238E27FC236}">
                <a16:creationId xmlns:a16="http://schemas.microsoft.com/office/drawing/2014/main" id="{25956608-6CAC-433C-2795-7BF417327EC9}"/>
              </a:ext>
            </a:extLst>
          </p:cNvPr>
          <p:cNvSpPr>
            <a:spLocks noGrp="1"/>
          </p:cNvSpPr>
          <p:nvPr>
            <p:ph type="sldNum" sz="quarter" idx="10"/>
          </p:nvPr>
        </p:nvSpPr>
        <p:spPr/>
        <p:txBody>
          <a:bodyPr/>
          <a:lstStyle/>
          <a:p>
            <a:fld id="{E8F1F304-1F9D-4028-98BD-72EDBAB85FF5}" type="slidenum">
              <a:rPr lang="en-US" smtClean="0"/>
              <a:t>7</a:t>
            </a:fld>
            <a:endParaRPr lang="en-US" dirty="0"/>
          </a:p>
        </p:txBody>
      </p:sp>
    </p:spTree>
    <p:extLst>
      <p:ext uri="{BB962C8B-B14F-4D97-AF65-F5344CB8AC3E}">
        <p14:creationId xmlns:p14="http://schemas.microsoft.com/office/powerpoint/2010/main" val="95327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839B3-C17F-EC37-CB3F-D2C93FECE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79683-5F9C-44F5-4033-4B5613A0E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EDEB0-A976-E6C9-B735-98C127B03582}"/>
              </a:ext>
            </a:extLst>
          </p:cNvPr>
          <p:cNvSpPr>
            <a:spLocks noGrp="1"/>
          </p:cNvSpPr>
          <p:nvPr>
            <p:ph type="body" idx="1"/>
          </p:nvPr>
        </p:nvSpPr>
        <p:spPr/>
        <p:txBody>
          <a:bodyPr/>
          <a:lstStyle/>
          <a:p>
            <a:r>
              <a:rPr lang="en-US" dirty="0"/>
              <a:t>What FSS does NOT cover.</a:t>
            </a:r>
          </a:p>
        </p:txBody>
      </p:sp>
      <p:sp>
        <p:nvSpPr>
          <p:cNvPr id="4" name="Slide Number Placeholder 3">
            <a:extLst>
              <a:ext uri="{FF2B5EF4-FFF2-40B4-BE49-F238E27FC236}">
                <a16:creationId xmlns:a16="http://schemas.microsoft.com/office/drawing/2014/main" id="{D2B009F2-77E0-BF5B-4386-3922F5DA0ECD}"/>
              </a:ext>
            </a:extLst>
          </p:cNvPr>
          <p:cNvSpPr>
            <a:spLocks noGrp="1"/>
          </p:cNvSpPr>
          <p:nvPr>
            <p:ph type="sldNum" sz="quarter" idx="10"/>
          </p:nvPr>
        </p:nvSpPr>
        <p:spPr/>
        <p:txBody>
          <a:bodyPr/>
          <a:lstStyle/>
          <a:p>
            <a:fld id="{E8F1F304-1F9D-4028-98BD-72EDBAB85FF5}" type="slidenum">
              <a:rPr lang="en-US" smtClean="0"/>
              <a:t>8</a:t>
            </a:fld>
            <a:endParaRPr lang="en-US" dirty="0"/>
          </a:p>
        </p:txBody>
      </p:sp>
    </p:spTree>
    <p:extLst>
      <p:ext uri="{BB962C8B-B14F-4D97-AF65-F5344CB8AC3E}">
        <p14:creationId xmlns:p14="http://schemas.microsoft.com/office/powerpoint/2010/main" val="130373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64DC-68DA-51E4-FF2A-349475EFF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105AA-90B5-B2C1-8ED7-26D66F38C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5D686-5005-D09E-54BF-94EC93C092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tasks denote Stantec’s current budget and scope for facilitation, outreach, and coordination support as provided through the Subbasin’s ISP.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Task 1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C&amp;E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Revisiting the C&amp;E Framework initially developed (but not completed) during the previous ISP. It will comprise this process initiation meeting where we will review what work has been completed thus far, what the plan hopes to accomplish, and the steps anticipated to get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 to two public meetings for which Stantec will develop facilitation plans, agendas, presentations, and summaries.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 to four informational materials such as factsheets or newsletters to convey information related to GSP implementation to the general public, specific stakeholder groups, or even governing bodies. The topics of these could include updated FAQs, the 2025 Periodic Update, drought response,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Guidance on an updated web strategy and structure for the GWA and the GSAs for compliance with SGMA’s outreach regulations.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Consolidation of the existing Interested Parties Databases into a more efficient customer relationship management (CRM) software such as MailChimp or Constant Contact. This effort will also include development of separate communications templates for the GWA and GSAs to use for distribution of meeting notices, newsletters, general updates,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REGULATIONS RELEVANT TO SGMA WEB STRATEGY</a:t>
            </a:r>
          </a:p>
          <a:p>
            <a:r>
              <a:rPr lang="en-US" sz="1800" b="0" i="0" u="none" strike="noStrike" baseline="0" dirty="0">
                <a:solidFill>
                  <a:srgbClr val="000000"/>
                </a:solidFill>
                <a:latin typeface="Arial" panose="020B0604020202020204" pitchFamily="34" charset="0"/>
              </a:rPr>
              <a:t>SGMA and follow-on Emergency Regulations adopted by DWR references but does not explicitly direct GSAs establish and maintain a website. References to agency websites are defined in the following sections of the California Water Code (CWC) and DWR Emergency Regulations: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CWC §10725.2(c) In addition to any other applicable procedural requirements, the groundwater sustainability agency shall provide notice of the proposed adoption of the groundwater sustainability plan on its Internet Web site and provide for electronic notice to any person who requests electronic notification. </a:t>
            </a: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§353.6. Initial Notification. (a) Each Agency shall notify the Department, in writing, prior to initiating development of a Plan. The notification shall provide general information about the Agency’s process for developing the Plan, including the manner in which interested parties may contact the Agency and participate in the development and implementation of the Plan. The Agency shall make the information publicly available by posting relevant information on the Agency’s website. </a:t>
            </a:r>
          </a:p>
          <a:p>
            <a:pPr marL="0" indent="0">
              <a:buFont typeface="Arial" panose="020B0604020202020204" pitchFamily="34" charset="0"/>
              <a:buNone/>
            </a:pP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Many other SGMA statues and state regulations further lend themselves to the efficient delivery of communication and engagement actions with interested parties, including public noticing consistent with California’s open meeting laws and the requirement that “each agency establish and maintain a list of persons interested in receiving notices regarding plan preparation, meeting announcements, and availability of draft plans, maps, and other relevant documents. Any person may request, in writing, to be placed on the list of interested persons.” (California Water Code § 10723.4)</a:t>
            </a:r>
            <a:endParaRPr lang="en-US" dirty="0"/>
          </a:p>
          <a:p>
            <a:endParaRPr lang="en-US" dirty="0"/>
          </a:p>
        </p:txBody>
      </p:sp>
      <p:sp>
        <p:nvSpPr>
          <p:cNvPr id="4" name="Slide Number Placeholder 3">
            <a:extLst>
              <a:ext uri="{FF2B5EF4-FFF2-40B4-BE49-F238E27FC236}">
                <a16:creationId xmlns:a16="http://schemas.microsoft.com/office/drawing/2014/main" id="{2C378151-A692-C660-4FCA-1DB2A15960BD}"/>
              </a:ext>
            </a:extLst>
          </p:cNvPr>
          <p:cNvSpPr>
            <a:spLocks noGrp="1"/>
          </p:cNvSpPr>
          <p:nvPr>
            <p:ph type="sldNum" sz="quarter" idx="10"/>
          </p:nvPr>
        </p:nvSpPr>
        <p:spPr/>
        <p:txBody>
          <a:bodyPr/>
          <a:lstStyle/>
          <a:p>
            <a:fld id="{E8F1F304-1F9D-4028-98BD-72EDBAB85FF5}" type="slidenum">
              <a:rPr lang="en-US" smtClean="0"/>
              <a:t>9</a:t>
            </a:fld>
            <a:endParaRPr lang="en-US" dirty="0"/>
          </a:p>
        </p:txBody>
      </p:sp>
    </p:spTree>
    <p:extLst>
      <p:ext uri="{BB962C8B-B14F-4D97-AF65-F5344CB8AC3E}">
        <p14:creationId xmlns:p14="http://schemas.microsoft.com/office/powerpoint/2010/main" val="317090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760A-A2FA-26DF-0BBE-AD84F76FD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7A713-0837-D84A-47E1-23BA9E6F6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C3DA7-CB2B-8EB3-638F-FE8368166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826E9-2B1B-3015-A4F9-EE29E61F4C00}"/>
              </a:ext>
            </a:extLst>
          </p:cNvPr>
          <p:cNvSpPr>
            <a:spLocks noGrp="1"/>
          </p:cNvSpPr>
          <p:nvPr>
            <p:ph type="sldNum" sz="quarter" idx="10"/>
          </p:nvPr>
        </p:nvSpPr>
        <p:spPr/>
        <p:txBody>
          <a:bodyPr/>
          <a:lstStyle/>
          <a:p>
            <a:fld id="{E8F1F304-1F9D-4028-98BD-72EDBAB85FF5}" type="slidenum">
              <a:rPr lang="en-US" smtClean="0"/>
              <a:t>10</a:t>
            </a:fld>
            <a:endParaRPr lang="en-US" dirty="0"/>
          </a:p>
        </p:txBody>
      </p:sp>
    </p:spTree>
    <p:extLst>
      <p:ext uri="{BB962C8B-B14F-4D97-AF65-F5344CB8AC3E}">
        <p14:creationId xmlns:p14="http://schemas.microsoft.com/office/powerpoint/2010/main" val="128762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B2F4-B0DC-B81D-9BBC-CDB267CB8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68583-491F-58C6-9384-A645FEEFA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FE2A8-CEE7-AC2B-B653-B65D2C9AF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C6347-E1A4-2ED6-7643-3B68A51350B9}"/>
              </a:ext>
            </a:extLst>
          </p:cNvPr>
          <p:cNvSpPr>
            <a:spLocks noGrp="1"/>
          </p:cNvSpPr>
          <p:nvPr>
            <p:ph type="sldNum" sz="quarter" idx="10"/>
          </p:nvPr>
        </p:nvSpPr>
        <p:spPr/>
        <p:txBody>
          <a:bodyPr/>
          <a:lstStyle/>
          <a:p>
            <a:fld id="{E8F1F304-1F9D-4028-98BD-72EDBAB85FF5}" type="slidenum">
              <a:rPr lang="en-US" smtClean="0"/>
              <a:t>11</a:t>
            </a:fld>
            <a:endParaRPr lang="en-US" dirty="0"/>
          </a:p>
        </p:txBody>
      </p:sp>
    </p:spTree>
    <p:extLst>
      <p:ext uri="{BB962C8B-B14F-4D97-AF65-F5344CB8AC3E}">
        <p14:creationId xmlns:p14="http://schemas.microsoft.com/office/powerpoint/2010/main" val="381726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ECC3-62C2-8B41-A2B6-32FD73B4C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A818D-9297-3F80-CF7D-08475ED3F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732E0-9E94-A20B-8928-F5ED5A0BD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58D7B2-8153-3670-D849-E31B6B328298}"/>
              </a:ext>
            </a:extLst>
          </p:cNvPr>
          <p:cNvSpPr>
            <a:spLocks noGrp="1"/>
          </p:cNvSpPr>
          <p:nvPr>
            <p:ph type="sldNum" sz="quarter" idx="10"/>
          </p:nvPr>
        </p:nvSpPr>
        <p:spPr/>
        <p:txBody>
          <a:bodyPr/>
          <a:lstStyle/>
          <a:p>
            <a:fld id="{E8F1F304-1F9D-4028-98BD-72EDBAB85FF5}" type="slidenum">
              <a:rPr lang="en-US" smtClean="0"/>
              <a:t>12</a:t>
            </a:fld>
            <a:endParaRPr lang="en-US" dirty="0"/>
          </a:p>
        </p:txBody>
      </p:sp>
    </p:spTree>
    <p:extLst>
      <p:ext uri="{BB962C8B-B14F-4D97-AF65-F5344CB8AC3E}">
        <p14:creationId xmlns:p14="http://schemas.microsoft.com/office/powerpoint/2010/main" val="1026756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5" name="Rectangle"/>
          <p:cNvSpPr/>
          <p:nvPr userDrawn="1"/>
        </p:nvSpPr>
        <p:spPr>
          <a:xfrm>
            <a:off x="0" y="2627"/>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6" name="ESJGWALogoColorSmall.png" descr="ESJGWALogoColorSmall.png"/>
          <p:cNvPicPr>
            <a:picLocks noChangeAspect="1"/>
          </p:cNvPicPr>
          <p:nvPr userDrawn="1"/>
        </p:nvPicPr>
        <p:blipFill>
          <a:blip r:embed="rId2"/>
          <a:stretch>
            <a:fillRect/>
          </a:stretch>
        </p:blipFill>
        <p:spPr>
          <a:xfrm>
            <a:off x="91994" y="487747"/>
            <a:ext cx="2353187" cy="492639"/>
          </a:xfrm>
          <a:prstGeom prst="rect">
            <a:avLst/>
          </a:prstGeom>
          <a:ln w="12700">
            <a:miter lim="400000"/>
          </a:ln>
        </p:spPr>
      </p:pic>
      <p:sp>
        <p:nvSpPr>
          <p:cNvPr id="3" name="Title 21"/>
          <p:cNvSpPr>
            <a:spLocks noGrp="1"/>
          </p:cNvSpPr>
          <p:nvPr>
            <p:ph type="title"/>
          </p:nvPr>
        </p:nvSpPr>
        <p:spPr>
          <a:xfrm>
            <a:off x="2900930" y="162568"/>
            <a:ext cx="8627455" cy="1143000"/>
          </a:xfrm>
          <a:prstGeom prst="rect">
            <a:avLst/>
          </a:prstGeom>
        </p:spPr>
        <p:txBody>
          <a:bodyPr lIns="34290" tIns="17145" rIns="34290" bIns="17145" anchor="ctr" anchorCtr="0"/>
          <a:lstStyle>
            <a:lvl1pPr>
              <a:defRPr sz="4800"/>
            </a:lvl1pPr>
          </a:lstStyle>
          <a:p>
            <a:r>
              <a:rPr lang="en-US" dirty="0"/>
              <a:t>Click to edit</a:t>
            </a:r>
          </a:p>
        </p:txBody>
      </p:sp>
      <p:sp>
        <p:nvSpPr>
          <p:cNvPr id="4" name="Content Placeholder 7"/>
          <p:cNvSpPr>
            <a:spLocks noGrp="1"/>
          </p:cNvSpPr>
          <p:nvPr>
            <p:ph sz="quarter" idx="10" hasCustomPrompt="1"/>
          </p:nvPr>
        </p:nvSpPr>
        <p:spPr>
          <a:xfrm>
            <a:off x="2900929" y="1905538"/>
            <a:ext cx="8416435" cy="4270709"/>
          </a:xfrm>
          <a:prstGeom prst="rect">
            <a:avLst/>
          </a:prstGeom>
        </p:spPr>
        <p:txBody>
          <a:bodyPr vert="horz" lIns="34290" tIns="17145" rIns="34290" bIns="17145"/>
          <a:lstStyle>
            <a:lvl1pPr marL="428615" indent="-428615">
              <a:spcBef>
                <a:spcPts val="600"/>
              </a:spcBef>
              <a:buFont typeface="Arial"/>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9839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2 Column">
    <p:spTree>
      <p:nvGrpSpPr>
        <p:cNvPr id="1" name=""/>
        <p:cNvGrpSpPr/>
        <p:nvPr/>
      </p:nvGrpSpPr>
      <p:grpSpPr>
        <a:xfrm>
          <a:off x="0" y="0"/>
          <a:ext cx="0" cy="0"/>
          <a:chOff x="0" y="0"/>
          <a:chExt cx="0" cy="0"/>
        </a:xfrm>
      </p:grpSpPr>
      <p:sp>
        <p:nvSpPr>
          <p:cNvPr id="5"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sp>
        <p:nvSpPr>
          <p:cNvPr id="3" name="Title 21"/>
          <p:cNvSpPr>
            <a:spLocks noGrp="1"/>
          </p:cNvSpPr>
          <p:nvPr>
            <p:ph type="title"/>
          </p:nvPr>
        </p:nvSpPr>
        <p:spPr>
          <a:xfrm>
            <a:off x="2900930" y="162568"/>
            <a:ext cx="8558007" cy="1143000"/>
          </a:xfrm>
          <a:prstGeom prst="rect">
            <a:avLst/>
          </a:prstGeom>
        </p:spPr>
        <p:txBody>
          <a:bodyPr lIns="34290" tIns="17145" rIns="34290" bIns="17145" anchor="ctr" anchorCtr="0"/>
          <a:lstStyle>
            <a:lvl1pPr>
              <a:defRPr sz="4800"/>
            </a:lvl1pPr>
          </a:lstStyle>
          <a:p>
            <a:r>
              <a:rPr lang="en-US" dirty="0"/>
              <a:t>Click to edit</a:t>
            </a:r>
          </a:p>
        </p:txBody>
      </p:sp>
      <p:sp>
        <p:nvSpPr>
          <p:cNvPr id="4" name="Content Placeholder 7"/>
          <p:cNvSpPr>
            <a:spLocks noGrp="1"/>
          </p:cNvSpPr>
          <p:nvPr>
            <p:ph sz="quarter" idx="10" hasCustomPrompt="1"/>
          </p:nvPr>
        </p:nvSpPr>
        <p:spPr>
          <a:xfrm>
            <a:off x="2900929" y="1905538"/>
            <a:ext cx="8416435" cy="4270709"/>
          </a:xfrm>
          <a:prstGeom prst="rect">
            <a:avLst/>
          </a:prstGeom>
        </p:spPr>
        <p:txBody>
          <a:bodyPr vert="horz" lIns="34290" tIns="17145" rIns="34290" bIns="17145" numCol="2"/>
          <a:lstStyle>
            <a:lvl1pPr marL="428615" marR="0" indent="-428615" algn="l" defTabSz="412740" eaLnBrk="1" fontAlgn="auto" latinLnBrk="0" hangingPunct="1">
              <a:lnSpc>
                <a:spcPct val="100000"/>
              </a:lnSpc>
              <a:spcBef>
                <a:spcPts val="2951"/>
              </a:spcBef>
              <a:spcAft>
                <a:spcPts val="0"/>
              </a:spcAft>
              <a:buClrTx/>
              <a:buSzPct val="125000"/>
              <a:buFont typeface="Arial"/>
              <a:buChar char="•"/>
              <a:tabLst/>
              <a:defRPr/>
            </a:lvl1pPr>
            <a:lvl3pPr marL="634984" indent="0">
              <a:buNone/>
              <a:defRPr/>
            </a:lvl3pPr>
          </a:lstStyle>
          <a:p>
            <a:pPr lvl="0"/>
            <a:r>
              <a:rPr lang="en-US" dirty="0"/>
              <a:t>Click to edit bullet styles 2 columns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a:p>
            <a:pPr marL="428615" marR="0" lvl="0" indent="-428615" algn="l" defTabSz="412740" eaLnBrk="1" fontAlgn="auto" latinLnBrk="0" hangingPunct="1">
              <a:lnSpc>
                <a:spcPct val="100000"/>
              </a:lnSpc>
              <a:spcBef>
                <a:spcPts val="2951"/>
              </a:spcBef>
              <a:spcAft>
                <a:spcPts val="0"/>
              </a:spcAft>
              <a:buClrTx/>
              <a:buSzPct val="125000"/>
              <a:buFont typeface="Arial"/>
              <a:buChar char="•"/>
              <a:tabLst/>
              <a:defRPr/>
            </a:pPr>
            <a:r>
              <a:rPr lang="en-US" dirty="0"/>
              <a:t>Click to edit bullet styles</a:t>
            </a:r>
          </a:p>
        </p:txBody>
      </p:sp>
      <p:pic>
        <p:nvPicPr>
          <p:cNvPr id="2" name="ESJGWALogoColorSmall.png" descr="ESJGWALogoColorSmall.png">
            <a:extLst>
              <a:ext uri="{FF2B5EF4-FFF2-40B4-BE49-F238E27FC236}">
                <a16:creationId xmlns:a16="http://schemas.microsoft.com/office/drawing/2014/main" id="{F6B41ABB-20B8-EFB3-8575-473996CA357C}"/>
              </a:ext>
            </a:extLst>
          </p:cNvPr>
          <p:cNvPicPr>
            <a:picLocks noChangeAspect="1"/>
          </p:cNvPicPr>
          <p:nvPr userDrawn="1"/>
        </p:nvPicPr>
        <p:blipFill>
          <a:blip r:embed="rId2"/>
          <a:stretch>
            <a:fillRect/>
          </a:stretch>
        </p:blipFill>
        <p:spPr>
          <a:xfrm>
            <a:off x="91994" y="485121"/>
            <a:ext cx="2353187" cy="492639"/>
          </a:xfrm>
          <a:prstGeom prst="rect">
            <a:avLst/>
          </a:prstGeom>
          <a:ln w="12700">
            <a:miter lim="400000"/>
          </a:ln>
        </p:spPr>
      </p:pic>
    </p:spTree>
    <p:extLst>
      <p:ext uri="{BB962C8B-B14F-4D97-AF65-F5344CB8AC3E}">
        <p14:creationId xmlns:p14="http://schemas.microsoft.com/office/powerpoint/2010/main" val="24125462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a:effectLst>
            <a:outerShdw blurRad="50800" dist="50800" dir="2700000" algn="tl" rotWithShape="0">
              <a:prstClr val="black">
                <a:alpha val="40000"/>
              </a:prstClr>
            </a:outerShdw>
          </a:effectLst>
        </p:spPr>
        <p:txBody>
          <a:bodyPr vert="horz" lIns="34290" tIns="17145" rIns="34290" bIns="17145"/>
          <a:lstStyle>
            <a:lvl1pPr algn="ctr">
              <a:defRPr/>
            </a:lvl1pPr>
          </a:lstStyle>
          <a:p>
            <a:r>
              <a:rPr lang="en-US" dirty="0"/>
              <a:t>Click to edit Master title style</a:t>
            </a:r>
          </a:p>
        </p:txBody>
      </p:sp>
    </p:spTree>
    <p:extLst>
      <p:ext uri="{BB962C8B-B14F-4D97-AF65-F5344CB8AC3E}">
        <p14:creationId xmlns:p14="http://schemas.microsoft.com/office/powerpoint/2010/main" val="2953138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Side Image">
    <p:spTree>
      <p:nvGrpSpPr>
        <p:cNvPr id="1" name=""/>
        <p:cNvGrpSpPr/>
        <p:nvPr/>
      </p:nvGrpSpPr>
      <p:grpSpPr>
        <a:xfrm>
          <a:off x="0" y="0"/>
          <a:ext cx="0" cy="0"/>
          <a:chOff x="0" y="0"/>
          <a:chExt cx="0" cy="0"/>
        </a:xfrm>
      </p:grpSpPr>
      <p:sp>
        <p:nvSpPr>
          <p:cNvPr id="6" name="Content Placeholder 7"/>
          <p:cNvSpPr>
            <a:spLocks noGrp="1"/>
          </p:cNvSpPr>
          <p:nvPr>
            <p:ph sz="quarter" idx="10"/>
          </p:nvPr>
        </p:nvSpPr>
        <p:spPr>
          <a:xfrm>
            <a:off x="2900929" y="1905538"/>
            <a:ext cx="8416435" cy="4270709"/>
          </a:xfrm>
          <a:prstGeom prst="rect">
            <a:avLst/>
          </a:prstGeom>
        </p:spPr>
        <p:txBody>
          <a:bodyPr vert="horz" lIns="34290" tIns="17145" rIns="34290" bIns="17145"/>
          <a:lstStyle>
            <a:lvl1pPr marL="457200" indent="-457200">
              <a:spcBef>
                <a:spcPts val="600"/>
              </a:spcBef>
              <a:buSzPct val="100000"/>
              <a:buFont typeface="Arial" panose="020B0604020202020204" pitchFamily="34" charset="0"/>
              <a:buChar char="•"/>
              <a:defRPr sz="2800"/>
            </a:lvl1pPr>
            <a:lvl2pPr marL="634984" indent="-317492">
              <a:spcBef>
                <a:spcPts val="600"/>
              </a:spcBef>
              <a:buSzPct val="100000"/>
              <a:buFont typeface="Wingdings" panose="05000000000000000000" pitchFamily="2" charset="2"/>
              <a:buChar char="§"/>
              <a:defRPr sz="2800"/>
            </a:lvl2pPr>
            <a:lvl3pPr marL="952476" indent="-317492">
              <a:spcBef>
                <a:spcPts val="600"/>
              </a:spcBef>
              <a:buFont typeface="Wingdings" panose="05000000000000000000" pitchFamily="2" charset="2"/>
              <a:buChar char="§"/>
              <a:defRPr sz="2800"/>
            </a:lvl3pPr>
            <a:lvl4pPr marL="1269968" indent="-317492">
              <a:spcBef>
                <a:spcPts val="600"/>
              </a:spcBef>
              <a:buFont typeface="Wingdings" panose="05000000000000000000" pitchFamily="2" charset="2"/>
              <a:buChar char="§"/>
              <a:defRPr sz="2800"/>
            </a:lvl4pPr>
            <a:lvl5pPr marL="1587460" indent="-317492">
              <a:spcBef>
                <a:spcPts val="600"/>
              </a:spcBef>
              <a:buFont typeface="Wingdings" panose="05000000000000000000" pitchFamily="2" charset="2"/>
              <a:buChar cha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sp>
        <p:nvSpPr>
          <p:cNvPr id="7" name="Title 21"/>
          <p:cNvSpPr>
            <a:spLocks noGrp="1"/>
          </p:cNvSpPr>
          <p:nvPr>
            <p:ph type="title"/>
          </p:nvPr>
        </p:nvSpPr>
        <p:spPr>
          <a:xfrm>
            <a:off x="2900930" y="162568"/>
            <a:ext cx="5764511" cy="1143000"/>
          </a:xfrm>
          <a:prstGeom prst="rect">
            <a:avLst/>
          </a:prstGeom>
        </p:spPr>
        <p:txBody>
          <a:bodyPr lIns="34290" tIns="17145" rIns="34290" bIns="17145" anchor="ctr" anchorCtr="0"/>
          <a:lstStyle>
            <a:lvl1pPr>
              <a:defRPr sz="4800"/>
            </a:lvl1pPr>
          </a:lstStyle>
          <a:p>
            <a:r>
              <a:rPr lang="en-US" dirty="0"/>
              <a:t>Click to edit</a:t>
            </a:r>
          </a:p>
        </p:txBody>
      </p:sp>
      <p:pic>
        <p:nvPicPr>
          <p:cNvPr id="3" name="ESJGWALogoColorSmall.png" descr="ESJGWALogoColorSmall.png">
            <a:extLst>
              <a:ext uri="{FF2B5EF4-FFF2-40B4-BE49-F238E27FC236}">
                <a16:creationId xmlns:a16="http://schemas.microsoft.com/office/drawing/2014/main" id="{3B3EF0E2-AB77-7A52-738E-36F95ECB93F2}"/>
              </a:ext>
            </a:extLst>
          </p:cNvPr>
          <p:cNvPicPr>
            <a:picLocks noChangeAspect="1"/>
          </p:cNvPicPr>
          <p:nvPr userDrawn="1"/>
        </p:nvPicPr>
        <p:blipFill>
          <a:blip r:embed="rId2"/>
          <a:stretch>
            <a:fillRect/>
          </a:stretch>
        </p:blipFill>
        <p:spPr>
          <a:xfrm>
            <a:off x="91994" y="485121"/>
            <a:ext cx="2353187" cy="492639"/>
          </a:xfrm>
          <a:prstGeom prst="rect">
            <a:avLst/>
          </a:prstGeom>
          <a:ln w="12700">
            <a:miter lim="400000"/>
          </a:ln>
        </p:spPr>
      </p:pic>
    </p:spTree>
    <p:extLst>
      <p:ext uri="{BB962C8B-B14F-4D97-AF65-F5344CB8AC3E}">
        <p14:creationId xmlns:p14="http://schemas.microsoft.com/office/powerpoint/2010/main" val="40563815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with Callout">
    <p:spTree>
      <p:nvGrpSpPr>
        <p:cNvPr id="1" name=""/>
        <p:cNvGrpSpPr/>
        <p:nvPr/>
      </p:nvGrpSpPr>
      <p:grpSpPr>
        <a:xfrm>
          <a:off x="0" y="0"/>
          <a:ext cx="0" cy="0"/>
          <a:chOff x="0" y="0"/>
          <a:chExt cx="0" cy="0"/>
        </a:xfrm>
      </p:grpSpPr>
      <p:sp>
        <p:nvSpPr>
          <p:cNvPr id="3"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sp>
        <p:nvSpPr>
          <p:cNvPr id="5" name="Title 21"/>
          <p:cNvSpPr>
            <a:spLocks noGrp="1"/>
          </p:cNvSpPr>
          <p:nvPr>
            <p:ph type="title"/>
          </p:nvPr>
        </p:nvSpPr>
        <p:spPr>
          <a:xfrm>
            <a:off x="2900930" y="162568"/>
            <a:ext cx="5764511" cy="1143000"/>
          </a:xfrm>
          <a:prstGeom prst="rect">
            <a:avLst/>
          </a:prstGeom>
        </p:spPr>
        <p:txBody>
          <a:bodyPr lIns="34290" tIns="17145" rIns="34290" bIns="17145" anchor="ctr" anchorCtr="0"/>
          <a:lstStyle>
            <a:lvl1pPr>
              <a:defRPr sz="4800"/>
            </a:lvl1pPr>
          </a:lstStyle>
          <a:p>
            <a:r>
              <a:rPr lang="en-US" dirty="0"/>
              <a:t>Click to edit</a:t>
            </a:r>
          </a:p>
        </p:txBody>
      </p:sp>
      <p:sp>
        <p:nvSpPr>
          <p:cNvPr id="10" name="Content Placeholder 9"/>
          <p:cNvSpPr>
            <a:spLocks noGrp="1"/>
          </p:cNvSpPr>
          <p:nvPr>
            <p:ph sz="quarter" idx="11" hasCustomPrompt="1"/>
          </p:nvPr>
        </p:nvSpPr>
        <p:spPr>
          <a:xfrm>
            <a:off x="273908" y="1918062"/>
            <a:ext cx="2066757" cy="3909891"/>
          </a:xfrm>
          <a:prstGeom prst="rect">
            <a:avLst/>
          </a:prstGeom>
        </p:spPr>
        <p:txBody>
          <a:bodyPr vert="horz" lIns="34290" tIns="17145" rIns="34290" bIns="17145"/>
          <a:lstStyle>
            <a:lvl1pPr algn="ctr">
              <a:defRPr sz="3600" i="1"/>
            </a:lvl1pPr>
            <a:lvl2pPr marL="317492" indent="0">
              <a:buNone/>
              <a:defRPr/>
            </a:lvl2pPr>
          </a:lstStyle>
          <a:p>
            <a:pPr lvl="0"/>
            <a:r>
              <a:rPr lang="en-US" dirty="0"/>
              <a:t>Click to edit callout text</a:t>
            </a:r>
          </a:p>
        </p:txBody>
      </p:sp>
      <p:sp>
        <p:nvSpPr>
          <p:cNvPr id="11" name="Content Placeholder 7"/>
          <p:cNvSpPr>
            <a:spLocks noGrp="1"/>
          </p:cNvSpPr>
          <p:nvPr>
            <p:ph sz="quarter" idx="10"/>
          </p:nvPr>
        </p:nvSpPr>
        <p:spPr>
          <a:xfrm>
            <a:off x="2900929" y="1905538"/>
            <a:ext cx="8416435" cy="4270709"/>
          </a:xfrm>
          <a:prstGeom prst="rect">
            <a:avLst/>
          </a:prstGeom>
        </p:spPr>
        <p:txBody>
          <a:bodyPr vert="horz" lIns="34290" tIns="17145" rIns="34290" bIns="17145"/>
          <a:lstStyle>
            <a:lvl1pPr marL="514350" indent="-514350">
              <a:spcBef>
                <a:spcPts val="600"/>
              </a:spcBef>
              <a:buSzPct val="100000"/>
              <a:buFont typeface="+mj-lt"/>
              <a:buAutoNum type="alphaUcPeriod"/>
              <a:defRPr/>
            </a:lvl1pPr>
            <a:lvl2pPr marL="831842" indent="-514350">
              <a:spcBef>
                <a:spcPts val="600"/>
              </a:spcBef>
              <a:buSzPct val="100000"/>
              <a:buFont typeface="+mj-lt"/>
              <a:buAutoNum type="arabicPeriod"/>
              <a:defRPr sz="2800"/>
            </a:lvl2pPr>
            <a:lvl3pPr marL="1204913" indent="-463550">
              <a:spcBef>
                <a:spcPts val="600"/>
              </a:spcBef>
              <a:buSzPct val="100000"/>
              <a:buFont typeface="+mj-lt"/>
              <a:buAutoNum type="romanUcPeriod"/>
              <a:defRPr sz="2800"/>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ESJGWALogoColorSmall.png" descr="ESJGWALogoColorSmall.png">
            <a:extLst>
              <a:ext uri="{FF2B5EF4-FFF2-40B4-BE49-F238E27FC236}">
                <a16:creationId xmlns:a16="http://schemas.microsoft.com/office/drawing/2014/main" id="{259A1A75-1569-8531-40F2-8D4CE3960E57}"/>
              </a:ext>
            </a:extLst>
          </p:cNvPr>
          <p:cNvPicPr>
            <a:picLocks noChangeAspect="1"/>
          </p:cNvPicPr>
          <p:nvPr userDrawn="1"/>
        </p:nvPicPr>
        <p:blipFill>
          <a:blip r:embed="rId2"/>
          <a:stretch>
            <a:fillRect/>
          </a:stretch>
        </p:blipFill>
        <p:spPr>
          <a:xfrm>
            <a:off x="91994" y="485121"/>
            <a:ext cx="2353187" cy="492639"/>
          </a:xfrm>
          <a:prstGeom prst="rect">
            <a:avLst/>
          </a:prstGeom>
          <a:ln w="12700">
            <a:miter lim="400000"/>
          </a:ln>
        </p:spPr>
      </p:pic>
    </p:spTree>
    <p:extLst>
      <p:ext uri="{BB962C8B-B14F-4D97-AF65-F5344CB8AC3E}">
        <p14:creationId xmlns:p14="http://schemas.microsoft.com/office/powerpoint/2010/main" val="1210491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wer Right Box Image">
    <p:spTree>
      <p:nvGrpSpPr>
        <p:cNvPr id="1" name=""/>
        <p:cNvGrpSpPr/>
        <p:nvPr/>
      </p:nvGrpSpPr>
      <p:grpSpPr>
        <a:xfrm>
          <a:off x="0" y="0"/>
          <a:ext cx="0" cy="0"/>
          <a:chOff x="0" y="0"/>
          <a:chExt cx="0" cy="0"/>
        </a:xfrm>
      </p:grpSpPr>
      <p:sp>
        <p:nvSpPr>
          <p:cNvPr id="3" name="Rectangle"/>
          <p:cNvSpPr/>
          <p:nvPr userDrawn="1"/>
        </p:nvSpPr>
        <p:spPr>
          <a:xfrm>
            <a:off x="0" y="1"/>
            <a:ext cx="12192000" cy="1462881"/>
          </a:xfrm>
          <a:prstGeom prst="rect">
            <a:avLst/>
          </a:prstGeom>
          <a:solidFill>
            <a:srgbClr val="000000">
              <a:alpha val="4006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sp>
        <p:nvSpPr>
          <p:cNvPr id="5" name="Title 21"/>
          <p:cNvSpPr>
            <a:spLocks noGrp="1"/>
          </p:cNvSpPr>
          <p:nvPr>
            <p:ph type="title"/>
          </p:nvPr>
        </p:nvSpPr>
        <p:spPr>
          <a:xfrm>
            <a:off x="2900930" y="162568"/>
            <a:ext cx="8882098" cy="1143000"/>
          </a:xfrm>
          <a:prstGeom prst="rect">
            <a:avLst/>
          </a:prstGeom>
        </p:spPr>
        <p:txBody>
          <a:bodyPr lIns="34290" tIns="17145" rIns="34290" bIns="17145" anchor="ctr" anchorCtr="0"/>
          <a:lstStyle>
            <a:lvl1pPr>
              <a:defRPr sz="4800"/>
            </a:lvl1pPr>
          </a:lstStyle>
          <a:p>
            <a:r>
              <a:rPr lang="en-US" dirty="0"/>
              <a:t>Click to edit</a:t>
            </a:r>
          </a:p>
        </p:txBody>
      </p:sp>
      <p:sp>
        <p:nvSpPr>
          <p:cNvPr id="11" name="Content Placeholder 7"/>
          <p:cNvSpPr>
            <a:spLocks noGrp="1"/>
          </p:cNvSpPr>
          <p:nvPr>
            <p:ph sz="quarter" idx="10" hasCustomPrompt="1"/>
          </p:nvPr>
        </p:nvSpPr>
        <p:spPr>
          <a:xfrm>
            <a:off x="2539869" y="1475697"/>
            <a:ext cx="9652131" cy="5382303"/>
          </a:xfrm>
          <a:prstGeom prst="rect">
            <a:avLst/>
          </a:prstGeom>
        </p:spPr>
        <p:txBody>
          <a:bodyPr vert="horz" lIns="34290" tIns="17145" rIns="34290" bIns="17145"/>
          <a:lstStyle>
            <a:lvl1pPr>
              <a:defRPr baseline="0"/>
            </a:lvl1pPr>
          </a:lstStyle>
          <a:p>
            <a:pPr lvl="0"/>
            <a:r>
              <a:rPr lang="en-US" dirty="0"/>
              <a:t>Click picture, graph or video icon to place content in this box</a:t>
            </a:r>
          </a:p>
        </p:txBody>
      </p:sp>
      <p:pic>
        <p:nvPicPr>
          <p:cNvPr id="2" name="ESJGWALogoColorSmall.png" descr="ESJGWALogoColorSmall.png">
            <a:extLst>
              <a:ext uri="{FF2B5EF4-FFF2-40B4-BE49-F238E27FC236}">
                <a16:creationId xmlns:a16="http://schemas.microsoft.com/office/drawing/2014/main" id="{2C424CAC-1FAE-EFC3-1787-07E5C0FE88EA}"/>
              </a:ext>
            </a:extLst>
          </p:cNvPr>
          <p:cNvPicPr>
            <a:picLocks noChangeAspect="1"/>
          </p:cNvPicPr>
          <p:nvPr userDrawn="1"/>
        </p:nvPicPr>
        <p:blipFill>
          <a:blip r:embed="rId2"/>
          <a:stretch>
            <a:fillRect/>
          </a:stretch>
        </p:blipFill>
        <p:spPr>
          <a:xfrm>
            <a:off x="91994" y="485121"/>
            <a:ext cx="2353187" cy="492639"/>
          </a:xfrm>
          <a:prstGeom prst="rect">
            <a:avLst/>
          </a:prstGeom>
          <a:ln w="12700">
            <a:miter lim="400000"/>
          </a:ln>
        </p:spPr>
      </p:pic>
    </p:spTree>
    <p:extLst>
      <p:ext uri="{BB962C8B-B14F-4D97-AF65-F5344CB8AC3E}">
        <p14:creationId xmlns:p14="http://schemas.microsoft.com/office/powerpoint/2010/main" val="19278057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2064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1B2"/>
        </a:solidFill>
        <a:effectLst/>
      </p:bgPr>
    </p:bg>
    <p:spTree>
      <p:nvGrpSpPr>
        <p:cNvPr id="1" name=""/>
        <p:cNvGrpSpPr/>
        <p:nvPr/>
      </p:nvGrpSpPr>
      <p:grpSpPr>
        <a:xfrm>
          <a:off x="0" y="0"/>
          <a:ext cx="0" cy="0"/>
          <a:chOff x="0" y="0"/>
          <a:chExt cx="0" cy="0"/>
        </a:xfrm>
      </p:grpSpPr>
      <p:sp>
        <p:nvSpPr>
          <p:cNvPr id="5" name="Rectangle"/>
          <p:cNvSpPr/>
          <p:nvPr userDrawn="1"/>
        </p:nvSpPr>
        <p:spPr>
          <a:xfrm>
            <a:off x="1" y="0"/>
            <a:ext cx="2542084" cy="6858000"/>
          </a:xfrm>
          <a:prstGeom prst="rect">
            <a:avLst/>
          </a:prstGeom>
          <a:solidFill>
            <a:srgbClr val="43AA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spTree>
    <p:extLst>
      <p:ext uri="{BB962C8B-B14F-4D97-AF65-F5344CB8AC3E}">
        <p14:creationId xmlns:p14="http://schemas.microsoft.com/office/powerpoint/2010/main" val="2363835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txStyles>
    <p:titleStyle>
      <a:lvl1pPr marL="0" marR="0" indent="0" algn="l"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1pPr>
      <a:lvl2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2pPr>
      <a:lvl3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3pPr>
      <a:lvl4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4pPr>
      <a:lvl5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5pPr>
      <a:lvl6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6pPr>
      <a:lvl7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7pPr>
      <a:lvl8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8pPr>
      <a:lvl9pPr marL="0" marR="0" indent="0" algn="ctr" defTabSz="412740" latinLnBrk="0">
        <a:lnSpc>
          <a:spcPct val="100000"/>
        </a:lnSpc>
        <a:spcBef>
          <a:spcPts val="0"/>
        </a:spcBef>
        <a:spcAft>
          <a:spcPts val="0"/>
        </a:spcAft>
        <a:buClrTx/>
        <a:buSzTx/>
        <a:buFontTx/>
        <a:buNone/>
        <a:tabLst/>
        <a:defRPr sz="5600" b="1" i="0" u="none" strike="noStrike" cap="none" spc="0" baseline="0">
          <a:ln>
            <a:noFill/>
          </a:ln>
          <a:solidFill>
            <a:srgbClr val="FFFFFF"/>
          </a:solidFill>
          <a:uFillTx/>
          <a:latin typeface="+mj-lt"/>
          <a:ea typeface="+mj-ea"/>
          <a:cs typeface="+mj-cs"/>
          <a:sym typeface="Arial Narrow"/>
        </a:defRPr>
      </a:lvl9pPr>
    </p:titleStyle>
    <p:bodyStyle>
      <a:lvl1pPr marL="0" marR="0" indent="0" algn="l" defTabSz="412740" latinLnBrk="0">
        <a:lnSpc>
          <a:spcPct val="100000"/>
        </a:lnSpc>
        <a:spcBef>
          <a:spcPts val="2951"/>
        </a:spcBef>
        <a:spcAft>
          <a:spcPts val="0"/>
        </a:spcAft>
        <a:buClrTx/>
        <a:buSzPct val="125000"/>
        <a:buFontTx/>
        <a:buNone/>
        <a:tabLst/>
        <a:defRPr sz="3067" b="0" i="0" u="none" strike="noStrike" cap="none" spc="0" baseline="0">
          <a:ln>
            <a:noFill/>
          </a:ln>
          <a:solidFill>
            <a:schemeClr val="bg1"/>
          </a:solidFill>
          <a:uFillTx/>
          <a:latin typeface="Arial Narrow"/>
          <a:ea typeface="Helvetica Neue"/>
          <a:cs typeface="Helvetica Neue"/>
          <a:sym typeface="Helvetica Neue"/>
        </a:defRPr>
      </a:lvl1pPr>
      <a:lvl2pPr marL="634984"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2pPr>
      <a:lvl3pPr marL="952476"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3pPr>
      <a:lvl4pPr marL="1269968"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4pPr>
      <a:lvl5pPr marL="1587460" marR="0" indent="-317492" algn="l" defTabSz="412740" latinLnBrk="0">
        <a:lnSpc>
          <a:spcPct val="100000"/>
        </a:lnSpc>
        <a:spcBef>
          <a:spcPts val="2951"/>
        </a:spcBef>
        <a:spcAft>
          <a:spcPts val="0"/>
        </a:spcAft>
        <a:buClrTx/>
        <a:buSzPct val="125000"/>
        <a:buFontTx/>
        <a:buChar char="•"/>
        <a:tabLst/>
        <a:defRPr sz="3067" b="0" i="0" u="none" strike="noStrike" cap="none" spc="0" baseline="0">
          <a:ln>
            <a:noFill/>
          </a:ln>
          <a:solidFill>
            <a:schemeClr val="bg1"/>
          </a:solidFill>
          <a:uFillTx/>
          <a:latin typeface="Arial Narrow"/>
          <a:ea typeface="Helvetica Neue"/>
          <a:cs typeface="Helvetica Neue"/>
          <a:sym typeface="Helvetica Neue"/>
        </a:defRPr>
      </a:lvl5pPr>
      <a:lvl6pPr marL="1904952"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6pPr>
      <a:lvl7pPr marL="2222444"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7pPr>
      <a:lvl8pPr marL="2539937"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8pPr>
      <a:lvl9pPr marL="2857429" marR="0" indent="-317492" algn="l" defTabSz="412740" latinLnBrk="0">
        <a:lnSpc>
          <a:spcPct val="100000"/>
        </a:lnSpc>
        <a:spcBef>
          <a:spcPts val="2951"/>
        </a:spcBef>
        <a:spcAft>
          <a:spcPts val="0"/>
        </a:spcAft>
        <a:buClrTx/>
        <a:buSzPct val="125000"/>
        <a:buFontTx/>
        <a:buChar char="•"/>
        <a:tabLst/>
        <a:defRPr sz="2667"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297"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594"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891"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189"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486"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783"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080"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377" algn="ctr" defTabSz="41274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Marina.Deligiannis@stantec.com" TargetMode="External"/><Relationship Id="rId7" Type="http://schemas.openxmlformats.org/officeDocument/2006/relationships/image" Target="../media/image10.svg"/><Relationship Id="rId2" Type="http://schemas.openxmlformats.org/officeDocument/2006/relationships/hyperlink" Target="mailto:brandon.nakagawa@ssjid.gov"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mailto:Khandriale.Clark@stante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3" y="-106017"/>
            <a:ext cx="12172137" cy="6858000"/>
          </a:xfrm>
          <a:prstGeom prst="rect">
            <a:avLst/>
          </a:prstGeom>
        </p:spPr>
      </p:pic>
      <p:sp>
        <p:nvSpPr>
          <p:cNvPr id="129" name="Rectangle"/>
          <p:cNvSpPr/>
          <p:nvPr/>
        </p:nvSpPr>
        <p:spPr>
          <a:xfrm>
            <a:off x="0" y="4956126"/>
            <a:ext cx="12192000" cy="1901876"/>
          </a:xfrm>
          <a:prstGeom prst="rect">
            <a:avLst/>
          </a:prstGeom>
          <a:solidFill>
            <a:schemeClr val="tx1">
              <a:alpha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4267" dirty="0"/>
          </a:p>
        </p:txBody>
      </p:sp>
      <p:pic>
        <p:nvPicPr>
          <p:cNvPr id="4" name="Picture 3" descr="ESJGWALogoWhite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361" y="281694"/>
            <a:ext cx="5607051" cy="1181100"/>
          </a:xfrm>
          <a:prstGeom prst="rect">
            <a:avLst/>
          </a:prstGeom>
        </p:spPr>
      </p:pic>
      <p:sp>
        <p:nvSpPr>
          <p:cNvPr id="6" name="Title 5"/>
          <p:cNvSpPr>
            <a:spLocks noGrp="1"/>
          </p:cNvSpPr>
          <p:nvPr>
            <p:ph type="title"/>
          </p:nvPr>
        </p:nvSpPr>
        <p:spPr>
          <a:xfrm>
            <a:off x="609600" y="3048351"/>
            <a:ext cx="10972800" cy="1143000"/>
          </a:xfrm>
        </p:spPr>
        <p:txBody>
          <a:bodyPr/>
          <a:lstStyle/>
          <a:p>
            <a:r>
              <a:rPr lang="en-US" sz="5867" dirty="0"/>
              <a:t>GWA Steering Committee</a:t>
            </a:r>
            <a:br>
              <a:rPr lang="en-US" sz="5867" dirty="0"/>
            </a:br>
            <a:r>
              <a:rPr lang="en-US" sz="5867" dirty="0"/>
              <a:t>April 10, 2024</a:t>
            </a:r>
            <a:endParaRPr lang="en-US" dirty="0"/>
          </a:p>
        </p:txBody>
      </p:sp>
      <p:pic>
        <p:nvPicPr>
          <p:cNvPr id="8" name="Picture 7" descr="Logo&#10;&#10;Description automatically generated">
            <a:extLst>
              <a:ext uri="{FF2B5EF4-FFF2-40B4-BE49-F238E27FC236}">
                <a16:creationId xmlns:a16="http://schemas.microsoft.com/office/drawing/2014/main" id="{3EC6ACB9-376C-F240-FFE0-ADDB89106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10699148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A1B9-50BE-CF9D-3252-E864C15BE9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7CF46F-42E3-7C6E-B293-8BEDED2F79DA}"/>
              </a:ext>
            </a:extLst>
          </p:cNvPr>
          <p:cNvSpPr>
            <a:spLocks noGrp="1"/>
          </p:cNvSpPr>
          <p:nvPr>
            <p:ph type="title"/>
          </p:nvPr>
        </p:nvSpPr>
        <p:spPr>
          <a:xfrm>
            <a:off x="2900930" y="162568"/>
            <a:ext cx="9291070" cy="1143000"/>
          </a:xfrm>
        </p:spPr>
        <p:txBody>
          <a:bodyPr/>
          <a:lstStyle/>
          <a:p>
            <a:r>
              <a:rPr lang="en-US" sz="4400" dirty="0"/>
              <a:t>Eastern San Joaquin's FSS Tasks</a:t>
            </a:r>
          </a:p>
        </p:txBody>
      </p:sp>
      <p:pic>
        <p:nvPicPr>
          <p:cNvPr id="2" name="Picture 1" descr="Logo&#10;&#10;Description automatically generated">
            <a:extLst>
              <a:ext uri="{FF2B5EF4-FFF2-40B4-BE49-F238E27FC236}">
                <a16:creationId xmlns:a16="http://schemas.microsoft.com/office/drawing/2014/main" id="{0C7FF989-B86A-3385-0044-F64AA8BB3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grpSp>
        <p:nvGrpSpPr>
          <p:cNvPr id="22" name="Group 21">
            <a:extLst>
              <a:ext uri="{FF2B5EF4-FFF2-40B4-BE49-F238E27FC236}">
                <a16:creationId xmlns:a16="http://schemas.microsoft.com/office/drawing/2014/main" id="{FA759B23-A516-2FC4-52B3-BDBEBEAE4F54}"/>
              </a:ext>
            </a:extLst>
          </p:cNvPr>
          <p:cNvGrpSpPr/>
          <p:nvPr/>
        </p:nvGrpSpPr>
        <p:grpSpPr>
          <a:xfrm>
            <a:off x="2900930" y="2039884"/>
            <a:ext cx="8884670" cy="3055223"/>
            <a:chOff x="0" y="2458545"/>
            <a:chExt cx="6781800" cy="2056271"/>
          </a:xfrm>
        </p:grpSpPr>
        <p:sp>
          <p:nvSpPr>
            <p:cNvPr id="23" name="Rectangle 22">
              <a:extLst>
                <a:ext uri="{FF2B5EF4-FFF2-40B4-BE49-F238E27FC236}">
                  <a16:creationId xmlns:a16="http://schemas.microsoft.com/office/drawing/2014/main" id="{F59AC556-B0B3-FD24-D288-347AB48226FF}"/>
                </a:ext>
              </a:extLst>
            </p:cNvPr>
            <p:cNvSpPr/>
            <p:nvPr/>
          </p:nvSpPr>
          <p:spPr>
            <a:xfrm>
              <a:off x="0" y="2458545"/>
              <a:ext cx="6781800" cy="1883700"/>
            </a:xfrm>
            <a:prstGeom prst="rect">
              <a:avLst/>
            </a:prstGeom>
            <a:solidFill>
              <a:srgbClr val="0071B2">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3A79D336-6711-40F4-C7E6-2C88DDFE6451}"/>
                </a:ext>
              </a:extLst>
            </p:cNvPr>
            <p:cNvSpPr txBox="1"/>
            <p:nvPr/>
          </p:nvSpPr>
          <p:spPr>
            <a:xfrm>
              <a:off x="0" y="2631116"/>
              <a:ext cx="6781800" cy="1883700"/>
            </a:xfrm>
            <a:prstGeom prst="rect">
              <a:avLst/>
            </a:prstGeom>
            <a:solidFill>
              <a:srgbClr val="0071B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6343" tIns="479044" rIns="526343" bIns="142240" numCol="1" spcCol="1270" anchor="t" anchorCtr="0">
              <a:noAutofit/>
            </a:bodyPr>
            <a:lstStyle/>
            <a:p>
              <a:pPr marL="228600" lvl="1" indent="-228600" algn="l" defTabSz="889000">
                <a:lnSpc>
                  <a:spcPct val="90000"/>
                </a:lnSpc>
                <a:spcBef>
                  <a:spcPct val="0"/>
                </a:spcBef>
                <a:spcAft>
                  <a:spcPct val="15000"/>
                </a:spcAft>
                <a:buChar char="•"/>
              </a:pPr>
              <a:r>
                <a:rPr lang="en-US" sz="3200" dirty="0">
                  <a:solidFill>
                    <a:schemeClr val="bg1"/>
                  </a:solidFill>
                  <a:latin typeface="+mj-lt"/>
                </a:rPr>
                <a:t>Workgroup Charter</a:t>
              </a:r>
            </a:p>
            <a:p>
              <a:pPr marL="228600" lvl="1" indent="-228600" algn="l" defTabSz="889000">
                <a:lnSpc>
                  <a:spcPct val="90000"/>
                </a:lnSpc>
                <a:spcBef>
                  <a:spcPct val="0"/>
                </a:spcBef>
                <a:spcAft>
                  <a:spcPct val="15000"/>
                </a:spcAft>
                <a:buChar char="•"/>
              </a:pPr>
              <a:r>
                <a:rPr lang="en-US" sz="3200" dirty="0">
                  <a:solidFill>
                    <a:schemeClr val="bg1"/>
                  </a:solidFill>
                  <a:latin typeface="+mj-lt"/>
                </a:rPr>
                <a:t>Workgroup Recruitment</a:t>
              </a:r>
            </a:p>
            <a:p>
              <a:pPr marL="228600" lvl="1" indent="-228600" algn="l" defTabSz="889000">
                <a:lnSpc>
                  <a:spcPct val="90000"/>
                </a:lnSpc>
                <a:spcBef>
                  <a:spcPct val="0"/>
                </a:spcBef>
                <a:spcAft>
                  <a:spcPct val="15000"/>
                </a:spcAft>
                <a:buChar char="•"/>
              </a:pPr>
              <a:r>
                <a:rPr lang="en-US" sz="3200" kern="1200" dirty="0">
                  <a:solidFill>
                    <a:schemeClr val="bg1"/>
                  </a:solidFill>
                  <a:latin typeface="+mj-lt"/>
                </a:rPr>
                <a:t>Workgroup Meetings (up to 4)</a:t>
              </a:r>
            </a:p>
          </p:txBody>
        </p:sp>
      </p:grpSp>
      <p:grpSp>
        <p:nvGrpSpPr>
          <p:cNvPr id="25" name="Group 24">
            <a:extLst>
              <a:ext uri="{FF2B5EF4-FFF2-40B4-BE49-F238E27FC236}">
                <a16:creationId xmlns:a16="http://schemas.microsoft.com/office/drawing/2014/main" id="{14AF9CC3-6263-4C1F-B2EE-EC97CA60C0E7}"/>
              </a:ext>
            </a:extLst>
          </p:cNvPr>
          <p:cNvGrpSpPr/>
          <p:nvPr/>
        </p:nvGrpSpPr>
        <p:grpSpPr>
          <a:xfrm>
            <a:off x="3219972" y="1700404"/>
            <a:ext cx="7866441" cy="814196"/>
            <a:chOff x="339090" y="2119065"/>
            <a:chExt cx="6004571" cy="678960"/>
          </a:xfrm>
          <a:solidFill>
            <a:srgbClr val="00446B"/>
          </a:solidFill>
        </p:grpSpPr>
        <p:sp>
          <p:nvSpPr>
            <p:cNvPr id="26" name="Rectangle: Rounded Corners 25">
              <a:extLst>
                <a:ext uri="{FF2B5EF4-FFF2-40B4-BE49-F238E27FC236}">
                  <a16:creationId xmlns:a16="http://schemas.microsoft.com/office/drawing/2014/main" id="{7D65077A-CC48-27A7-A89C-0F318F60977E}"/>
                </a:ext>
              </a:extLst>
            </p:cNvPr>
            <p:cNvSpPr/>
            <p:nvPr/>
          </p:nvSpPr>
          <p:spPr>
            <a:xfrm>
              <a:off x="339090" y="2119065"/>
              <a:ext cx="6004571" cy="678960"/>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7" name="Rectangle: Rounded Corners 10">
              <a:extLst>
                <a:ext uri="{FF2B5EF4-FFF2-40B4-BE49-F238E27FC236}">
                  <a16:creationId xmlns:a16="http://schemas.microsoft.com/office/drawing/2014/main" id="{405B4FE8-FA26-127F-F254-4C15EE9BD2CA}"/>
                </a:ext>
              </a:extLst>
            </p:cNvPr>
            <p:cNvSpPr txBox="1"/>
            <p:nvPr/>
          </p:nvSpPr>
          <p:spPr>
            <a:xfrm>
              <a:off x="372234" y="2152209"/>
              <a:ext cx="5938283" cy="612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3200" b="1" kern="1200" baseline="0" dirty="0">
                  <a:latin typeface="+mj-lt"/>
                </a:rPr>
                <a:t>Task 2: Stakeholder Advisory Workgroup</a:t>
              </a:r>
              <a:endParaRPr lang="en-US" sz="3200" kern="1200" dirty="0">
                <a:latin typeface="+mj-lt"/>
              </a:endParaRPr>
            </a:p>
          </p:txBody>
        </p:sp>
      </p:grpSp>
    </p:spTree>
    <p:extLst>
      <p:ext uri="{BB962C8B-B14F-4D97-AF65-F5344CB8AC3E}">
        <p14:creationId xmlns:p14="http://schemas.microsoft.com/office/powerpoint/2010/main" val="38114793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323EE-8706-873C-E13F-8C64A50745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338212-29E9-42D1-DC3E-50E9C3BA9CD7}"/>
              </a:ext>
            </a:extLst>
          </p:cNvPr>
          <p:cNvSpPr>
            <a:spLocks noGrp="1"/>
          </p:cNvSpPr>
          <p:nvPr>
            <p:ph type="title"/>
          </p:nvPr>
        </p:nvSpPr>
        <p:spPr>
          <a:xfrm>
            <a:off x="2900930" y="162568"/>
            <a:ext cx="9291070" cy="1143000"/>
          </a:xfrm>
        </p:spPr>
        <p:txBody>
          <a:bodyPr/>
          <a:lstStyle/>
          <a:p>
            <a:r>
              <a:rPr lang="en-US" sz="4400" dirty="0"/>
              <a:t>Eastern San Joaquin's FSS Tasks</a:t>
            </a:r>
          </a:p>
        </p:txBody>
      </p:sp>
      <p:pic>
        <p:nvPicPr>
          <p:cNvPr id="2" name="Picture 1" descr="Logo&#10;&#10;Description automatically generated">
            <a:extLst>
              <a:ext uri="{FF2B5EF4-FFF2-40B4-BE49-F238E27FC236}">
                <a16:creationId xmlns:a16="http://schemas.microsoft.com/office/drawing/2014/main" id="{25866B55-097F-903C-6842-61B2009D0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grpSp>
        <p:nvGrpSpPr>
          <p:cNvPr id="22" name="Group 21">
            <a:extLst>
              <a:ext uri="{FF2B5EF4-FFF2-40B4-BE49-F238E27FC236}">
                <a16:creationId xmlns:a16="http://schemas.microsoft.com/office/drawing/2014/main" id="{74FE7496-3B9E-E20F-8BA9-83C9170CD811}"/>
              </a:ext>
            </a:extLst>
          </p:cNvPr>
          <p:cNvGrpSpPr/>
          <p:nvPr/>
        </p:nvGrpSpPr>
        <p:grpSpPr>
          <a:xfrm>
            <a:off x="2900930" y="2039884"/>
            <a:ext cx="8884670" cy="3055223"/>
            <a:chOff x="0" y="2458545"/>
            <a:chExt cx="6781800" cy="2056271"/>
          </a:xfrm>
        </p:grpSpPr>
        <p:sp>
          <p:nvSpPr>
            <p:cNvPr id="23" name="Rectangle 22">
              <a:extLst>
                <a:ext uri="{FF2B5EF4-FFF2-40B4-BE49-F238E27FC236}">
                  <a16:creationId xmlns:a16="http://schemas.microsoft.com/office/drawing/2014/main" id="{8973BE8D-83D2-8A40-E9B7-964B88644947}"/>
                </a:ext>
              </a:extLst>
            </p:cNvPr>
            <p:cNvSpPr/>
            <p:nvPr/>
          </p:nvSpPr>
          <p:spPr>
            <a:xfrm>
              <a:off x="0" y="2458545"/>
              <a:ext cx="6781800" cy="1883700"/>
            </a:xfrm>
            <a:prstGeom prst="rect">
              <a:avLst/>
            </a:prstGeom>
            <a:solidFill>
              <a:srgbClr val="0071B2">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F7705224-1457-7090-72B9-491FD1AC3ACC}"/>
                </a:ext>
              </a:extLst>
            </p:cNvPr>
            <p:cNvSpPr txBox="1"/>
            <p:nvPr/>
          </p:nvSpPr>
          <p:spPr>
            <a:xfrm>
              <a:off x="0" y="2631116"/>
              <a:ext cx="6781800" cy="1883700"/>
            </a:xfrm>
            <a:prstGeom prst="rect">
              <a:avLst/>
            </a:prstGeom>
            <a:solidFill>
              <a:srgbClr val="0071B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6343" tIns="479044" rIns="526343" bIns="142240" numCol="1" spcCol="1270" anchor="t" anchorCtr="0">
              <a:noAutofit/>
            </a:bodyPr>
            <a:lstStyle/>
            <a:p>
              <a:pPr marL="228600" lvl="1" indent="-228600" algn="l" defTabSz="889000">
                <a:lnSpc>
                  <a:spcPct val="90000"/>
                </a:lnSpc>
                <a:spcBef>
                  <a:spcPct val="0"/>
                </a:spcBef>
                <a:spcAft>
                  <a:spcPct val="15000"/>
                </a:spcAft>
                <a:buChar char="•"/>
              </a:pPr>
              <a:r>
                <a:rPr lang="en-US" sz="3200" dirty="0">
                  <a:solidFill>
                    <a:schemeClr val="bg1"/>
                  </a:solidFill>
                  <a:latin typeface="+mj-lt"/>
                </a:rPr>
                <a:t>Meetings (up to 3)</a:t>
              </a:r>
            </a:p>
            <a:p>
              <a:pPr marL="228600" lvl="1" indent="-228600" algn="l" defTabSz="889000">
                <a:lnSpc>
                  <a:spcPct val="90000"/>
                </a:lnSpc>
                <a:spcBef>
                  <a:spcPct val="0"/>
                </a:spcBef>
                <a:spcAft>
                  <a:spcPct val="15000"/>
                </a:spcAft>
                <a:buChar char="•"/>
              </a:pPr>
              <a:r>
                <a:rPr lang="en-US" sz="3200" kern="1200" dirty="0">
                  <a:solidFill>
                    <a:schemeClr val="bg1"/>
                  </a:solidFill>
                  <a:latin typeface="+mj-lt"/>
                </a:rPr>
                <a:t>Includes adjoining subbasins, such as:</a:t>
              </a:r>
            </a:p>
            <a:p>
              <a:pPr marL="685800" lvl="2" indent="-228600" defTabSz="889000">
                <a:lnSpc>
                  <a:spcPct val="90000"/>
                </a:lnSpc>
                <a:spcBef>
                  <a:spcPct val="0"/>
                </a:spcBef>
                <a:spcAft>
                  <a:spcPct val="15000"/>
                </a:spcAft>
                <a:buChar char="•"/>
              </a:pPr>
              <a:r>
                <a:rPr lang="en-US" sz="3200" kern="1200" dirty="0">
                  <a:solidFill>
                    <a:schemeClr val="bg1"/>
                  </a:solidFill>
                  <a:latin typeface="+mj-lt"/>
                </a:rPr>
                <a:t>Tracy (5.022-15)</a:t>
              </a:r>
            </a:p>
            <a:p>
              <a:pPr marL="685800" lvl="2" indent="-228600" defTabSz="889000">
                <a:lnSpc>
                  <a:spcPct val="90000"/>
                </a:lnSpc>
                <a:spcBef>
                  <a:spcPct val="0"/>
                </a:spcBef>
                <a:spcAft>
                  <a:spcPct val="15000"/>
                </a:spcAft>
                <a:buChar char="•"/>
              </a:pPr>
              <a:r>
                <a:rPr lang="en-US" sz="3200" kern="1200" dirty="0">
                  <a:solidFill>
                    <a:schemeClr val="bg1"/>
                  </a:solidFill>
                  <a:latin typeface="+mj-lt"/>
                </a:rPr>
                <a:t>Consumnes (5-022.16)</a:t>
              </a:r>
            </a:p>
            <a:p>
              <a:pPr marL="685800" lvl="2" indent="-228600" defTabSz="889000">
                <a:lnSpc>
                  <a:spcPct val="90000"/>
                </a:lnSpc>
                <a:spcBef>
                  <a:spcPct val="0"/>
                </a:spcBef>
                <a:spcAft>
                  <a:spcPct val="15000"/>
                </a:spcAft>
                <a:buChar char="•"/>
              </a:pPr>
              <a:r>
                <a:rPr lang="en-US" sz="3200" kern="1200" dirty="0">
                  <a:solidFill>
                    <a:schemeClr val="bg1"/>
                  </a:solidFill>
                  <a:latin typeface="+mj-lt"/>
                </a:rPr>
                <a:t>Modesto (5-021.51)</a:t>
              </a:r>
            </a:p>
          </p:txBody>
        </p:sp>
      </p:grpSp>
      <p:grpSp>
        <p:nvGrpSpPr>
          <p:cNvPr id="25" name="Group 24">
            <a:extLst>
              <a:ext uri="{FF2B5EF4-FFF2-40B4-BE49-F238E27FC236}">
                <a16:creationId xmlns:a16="http://schemas.microsoft.com/office/drawing/2014/main" id="{0E56E977-5C94-E9CF-9D5C-BD1639D3640D}"/>
              </a:ext>
            </a:extLst>
          </p:cNvPr>
          <p:cNvGrpSpPr/>
          <p:nvPr/>
        </p:nvGrpSpPr>
        <p:grpSpPr>
          <a:xfrm>
            <a:off x="3219972" y="1700404"/>
            <a:ext cx="7866441" cy="814196"/>
            <a:chOff x="339090" y="2119065"/>
            <a:chExt cx="6004571" cy="678960"/>
          </a:xfrm>
          <a:solidFill>
            <a:srgbClr val="00446B"/>
          </a:solidFill>
        </p:grpSpPr>
        <p:sp>
          <p:nvSpPr>
            <p:cNvPr id="26" name="Rectangle: Rounded Corners 25">
              <a:extLst>
                <a:ext uri="{FF2B5EF4-FFF2-40B4-BE49-F238E27FC236}">
                  <a16:creationId xmlns:a16="http://schemas.microsoft.com/office/drawing/2014/main" id="{33BCFF48-F179-DDC3-D339-CC8C377AF4E7}"/>
                </a:ext>
              </a:extLst>
            </p:cNvPr>
            <p:cNvSpPr/>
            <p:nvPr/>
          </p:nvSpPr>
          <p:spPr>
            <a:xfrm>
              <a:off x="339090" y="2119065"/>
              <a:ext cx="6004571" cy="678960"/>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7" name="Rectangle: Rounded Corners 10">
              <a:extLst>
                <a:ext uri="{FF2B5EF4-FFF2-40B4-BE49-F238E27FC236}">
                  <a16:creationId xmlns:a16="http://schemas.microsoft.com/office/drawing/2014/main" id="{232C8BDB-B7FC-A268-F02D-77AB299B5CD9}"/>
                </a:ext>
              </a:extLst>
            </p:cNvPr>
            <p:cNvSpPr txBox="1"/>
            <p:nvPr/>
          </p:nvSpPr>
          <p:spPr>
            <a:xfrm>
              <a:off x="372234" y="2152209"/>
              <a:ext cx="5938283" cy="612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3200" b="1" kern="1200" baseline="0" dirty="0">
                  <a:latin typeface="+mj-lt"/>
                </a:rPr>
                <a:t>Task 3:</a:t>
              </a:r>
              <a:r>
                <a:rPr lang="en-US" sz="3200" b="1" dirty="0">
                  <a:latin typeface="+mj-lt"/>
                </a:rPr>
                <a:t> </a:t>
              </a:r>
              <a:r>
                <a:rPr lang="en-US" sz="3200" b="1" kern="1200" baseline="0" dirty="0">
                  <a:latin typeface="+mj-lt"/>
                </a:rPr>
                <a:t>Interbasin Coordination Support</a:t>
              </a:r>
              <a:endParaRPr lang="en-US" sz="3200" kern="1200" dirty="0">
                <a:latin typeface="+mj-lt"/>
              </a:endParaRPr>
            </a:p>
          </p:txBody>
        </p:sp>
      </p:grpSp>
    </p:spTree>
    <p:extLst>
      <p:ext uri="{BB962C8B-B14F-4D97-AF65-F5344CB8AC3E}">
        <p14:creationId xmlns:p14="http://schemas.microsoft.com/office/powerpoint/2010/main" val="27450691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9AB57-03B3-99F4-0B47-CEBC2355E9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31C2C9-581F-58B1-6A0A-E81B00FA89E9}"/>
              </a:ext>
            </a:extLst>
          </p:cNvPr>
          <p:cNvSpPr>
            <a:spLocks noGrp="1"/>
          </p:cNvSpPr>
          <p:nvPr>
            <p:ph type="title"/>
          </p:nvPr>
        </p:nvSpPr>
        <p:spPr>
          <a:xfrm>
            <a:off x="2900930" y="162568"/>
            <a:ext cx="9291070" cy="1143000"/>
          </a:xfrm>
        </p:spPr>
        <p:txBody>
          <a:bodyPr/>
          <a:lstStyle/>
          <a:p>
            <a:r>
              <a:rPr lang="en-US" sz="4400" dirty="0"/>
              <a:t>Eastern San Joaquin's FSS Tasks</a:t>
            </a:r>
          </a:p>
        </p:txBody>
      </p:sp>
      <p:pic>
        <p:nvPicPr>
          <p:cNvPr id="2" name="Picture 1" descr="Logo&#10;&#10;Description automatically generated">
            <a:extLst>
              <a:ext uri="{FF2B5EF4-FFF2-40B4-BE49-F238E27FC236}">
                <a16:creationId xmlns:a16="http://schemas.microsoft.com/office/drawing/2014/main" id="{25135E7D-12C2-64AF-C133-33A0DC996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grpSp>
        <p:nvGrpSpPr>
          <p:cNvPr id="22" name="Group 21">
            <a:extLst>
              <a:ext uri="{FF2B5EF4-FFF2-40B4-BE49-F238E27FC236}">
                <a16:creationId xmlns:a16="http://schemas.microsoft.com/office/drawing/2014/main" id="{EFD0AE38-DE2F-7F95-838D-0C70405C6786}"/>
              </a:ext>
            </a:extLst>
          </p:cNvPr>
          <p:cNvGrpSpPr/>
          <p:nvPr/>
        </p:nvGrpSpPr>
        <p:grpSpPr>
          <a:xfrm>
            <a:off x="2900930" y="2039884"/>
            <a:ext cx="8884670" cy="3055223"/>
            <a:chOff x="0" y="2458545"/>
            <a:chExt cx="6781800" cy="2056271"/>
          </a:xfrm>
        </p:grpSpPr>
        <p:sp>
          <p:nvSpPr>
            <p:cNvPr id="23" name="Rectangle 22">
              <a:extLst>
                <a:ext uri="{FF2B5EF4-FFF2-40B4-BE49-F238E27FC236}">
                  <a16:creationId xmlns:a16="http://schemas.microsoft.com/office/drawing/2014/main" id="{23092EA1-6039-95DC-1EC0-12EF2F670129}"/>
                </a:ext>
              </a:extLst>
            </p:cNvPr>
            <p:cNvSpPr/>
            <p:nvPr/>
          </p:nvSpPr>
          <p:spPr>
            <a:xfrm>
              <a:off x="0" y="2458545"/>
              <a:ext cx="6781800" cy="1883700"/>
            </a:xfrm>
            <a:prstGeom prst="rect">
              <a:avLst/>
            </a:prstGeom>
            <a:solidFill>
              <a:srgbClr val="0071B2">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EBEC3024-8CD7-10C1-1540-8C60F7D406FC}"/>
                </a:ext>
              </a:extLst>
            </p:cNvPr>
            <p:cNvSpPr txBox="1"/>
            <p:nvPr/>
          </p:nvSpPr>
          <p:spPr>
            <a:xfrm>
              <a:off x="0" y="2631116"/>
              <a:ext cx="6781800" cy="1883700"/>
            </a:xfrm>
            <a:prstGeom prst="rect">
              <a:avLst/>
            </a:prstGeom>
            <a:solidFill>
              <a:srgbClr val="0071B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6343" tIns="479044" rIns="526343" bIns="142240" numCol="1" spcCol="1270" anchor="t" anchorCtr="0">
              <a:noAutofit/>
            </a:bodyPr>
            <a:lstStyle/>
            <a:p>
              <a:pPr marL="228600" lvl="1" indent="-228600" algn="l" defTabSz="889000">
                <a:lnSpc>
                  <a:spcPct val="90000"/>
                </a:lnSpc>
                <a:spcBef>
                  <a:spcPct val="0"/>
                </a:spcBef>
                <a:spcAft>
                  <a:spcPct val="15000"/>
                </a:spcAft>
                <a:buChar char="•"/>
              </a:pPr>
              <a:r>
                <a:rPr lang="en-US" sz="3200" dirty="0">
                  <a:solidFill>
                    <a:schemeClr val="bg1"/>
                  </a:solidFill>
                  <a:latin typeface="+mj-lt"/>
                </a:rPr>
                <a:t>Monthly progress reporting</a:t>
              </a:r>
            </a:p>
            <a:p>
              <a:pPr marL="228600" lvl="1" indent="-228600" algn="l" defTabSz="889000">
                <a:lnSpc>
                  <a:spcPct val="90000"/>
                </a:lnSpc>
                <a:spcBef>
                  <a:spcPct val="0"/>
                </a:spcBef>
                <a:spcAft>
                  <a:spcPct val="15000"/>
                </a:spcAft>
                <a:buChar char="•"/>
              </a:pPr>
              <a:r>
                <a:rPr lang="en-US" sz="3200" kern="1200" dirty="0">
                  <a:solidFill>
                    <a:schemeClr val="bg1"/>
                  </a:solidFill>
                  <a:latin typeface="+mj-lt"/>
                </a:rPr>
                <a:t>Submittal of finalized </a:t>
              </a:r>
              <a:r>
                <a:rPr lang="en-US" sz="3200" dirty="0">
                  <a:solidFill>
                    <a:schemeClr val="bg1"/>
                  </a:solidFill>
                  <a:latin typeface="+mj-lt"/>
                </a:rPr>
                <a:t>deliverables</a:t>
              </a:r>
              <a:endParaRPr lang="en-US" sz="3200" kern="1200" dirty="0">
                <a:solidFill>
                  <a:schemeClr val="bg1"/>
                </a:solidFill>
                <a:latin typeface="+mj-lt"/>
              </a:endParaRPr>
            </a:p>
          </p:txBody>
        </p:sp>
      </p:grpSp>
      <p:grpSp>
        <p:nvGrpSpPr>
          <p:cNvPr id="25" name="Group 24">
            <a:extLst>
              <a:ext uri="{FF2B5EF4-FFF2-40B4-BE49-F238E27FC236}">
                <a16:creationId xmlns:a16="http://schemas.microsoft.com/office/drawing/2014/main" id="{833A27DB-0091-6A7C-C19F-97C2A8BD7121}"/>
              </a:ext>
            </a:extLst>
          </p:cNvPr>
          <p:cNvGrpSpPr/>
          <p:nvPr/>
        </p:nvGrpSpPr>
        <p:grpSpPr>
          <a:xfrm>
            <a:off x="3219972" y="1700404"/>
            <a:ext cx="7866441" cy="814196"/>
            <a:chOff x="339090" y="2119065"/>
            <a:chExt cx="6004571" cy="678960"/>
          </a:xfrm>
          <a:solidFill>
            <a:srgbClr val="00446B"/>
          </a:solidFill>
        </p:grpSpPr>
        <p:sp>
          <p:nvSpPr>
            <p:cNvPr id="26" name="Rectangle: Rounded Corners 25">
              <a:extLst>
                <a:ext uri="{FF2B5EF4-FFF2-40B4-BE49-F238E27FC236}">
                  <a16:creationId xmlns:a16="http://schemas.microsoft.com/office/drawing/2014/main" id="{8E8EE675-3B96-4E5A-16CB-B1029DA51DD4}"/>
                </a:ext>
              </a:extLst>
            </p:cNvPr>
            <p:cNvSpPr/>
            <p:nvPr/>
          </p:nvSpPr>
          <p:spPr>
            <a:xfrm>
              <a:off x="339090" y="2119065"/>
              <a:ext cx="6004571" cy="678960"/>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7" name="Rectangle: Rounded Corners 10">
              <a:extLst>
                <a:ext uri="{FF2B5EF4-FFF2-40B4-BE49-F238E27FC236}">
                  <a16:creationId xmlns:a16="http://schemas.microsoft.com/office/drawing/2014/main" id="{C404851C-522A-7C63-2A0E-18FDC4D35F4C}"/>
                </a:ext>
              </a:extLst>
            </p:cNvPr>
            <p:cNvSpPr txBox="1"/>
            <p:nvPr/>
          </p:nvSpPr>
          <p:spPr>
            <a:xfrm>
              <a:off x="372234" y="2152209"/>
              <a:ext cx="5938283" cy="612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3200" b="1" kern="1200" baseline="0" dirty="0">
                  <a:latin typeface="+mj-lt"/>
                </a:rPr>
                <a:t>Task 4: Contract Management</a:t>
              </a:r>
              <a:endParaRPr lang="en-US" sz="3200" kern="1200" dirty="0">
                <a:latin typeface="+mj-lt"/>
              </a:endParaRPr>
            </a:p>
          </p:txBody>
        </p:sp>
      </p:grpSp>
    </p:spTree>
    <p:extLst>
      <p:ext uri="{BB962C8B-B14F-4D97-AF65-F5344CB8AC3E}">
        <p14:creationId xmlns:p14="http://schemas.microsoft.com/office/powerpoint/2010/main" val="27415342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07DCD-5B0E-3F1E-A6FA-FF8CC93D0A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46687A-9C4E-356D-5692-6E807AE5D94E}"/>
              </a:ext>
            </a:extLst>
          </p:cNvPr>
          <p:cNvSpPr>
            <a:spLocks noGrp="1"/>
          </p:cNvSpPr>
          <p:nvPr>
            <p:ph type="title"/>
          </p:nvPr>
        </p:nvSpPr>
        <p:spPr/>
        <p:txBody>
          <a:bodyPr/>
          <a:lstStyle/>
          <a:p>
            <a:r>
              <a:rPr lang="en-US" sz="4400" dirty="0"/>
              <a:t>C&amp;E Framework</a:t>
            </a:r>
          </a:p>
        </p:txBody>
      </p:sp>
      <p:sp>
        <p:nvSpPr>
          <p:cNvPr id="3" name="Content Placeholder 2">
            <a:extLst>
              <a:ext uri="{FF2B5EF4-FFF2-40B4-BE49-F238E27FC236}">
                <a16:creationId xmlns:a16="http://schemas.microsoft.com/office/drawing/2014/main" id="{4001178A-E21A-DADE-DD8C-C6441FDBB559}"/>
              </a:ext>
            </a:extLst>
          </p:cNvPr>
          <p:cNvSpPr>
            <a:spLocks noGrp="1"/>
          </p:cNvSpPr>
          <p:nvPr>
            <p:ph sz="quarter" idx="10"/>
          </p:nvPr>
        </p:nvSpPr>
        <p:spPr>
          <a:xfrm>
            <a:off x="2900930" y="1567913"/>
            <a:ext cx="9055719" cy="4270709"/>
          </a:xfrm>
        </p:spPr>
        <p:txBody>
          <a:bodyPr numCol="1"/>
          <a:lstStyle/>
          <a:p>
            <a:pPr marL="317492" lvl="1" indent="0">
              <a:buSzPct val="100000"/>
              <a:buNone/>
            </a:pPr>
            <a:r>
              <a:rPr lang="en-US" sz="3200" dirty="0"/>
              <a:t>The Previous Communication and Engagement (C&amp;E) Framework included…</a:t>
            </a:r>
          </a:p>
          <a:p>
            <a:pPr marL="831842" lvl="1" indent="-514350">
              <a:buSzPct val="100000"/>
              <a:buFont typeface="+mj-lt"/>
              <a:buAutoNum type="arabicPeriod"/>
            </a:pPr>
            <a:r>
              <a:rPr lang="en-US" sz="3200" dirty="0"/>
              <a:t>C&amp;E Framework + Attachments</a:t>
            </a:r>
          </a:p>
          <a:p>
            <a:pPr marL="1149334" lvl="2" indent="-514350">
              <a:buSzPct val="100000"/>
              <a:buFont typeface="+mj-lt"/>
              <a:buAutoNum type="alphaLcParenR"/>
            </a:pPr>
            <a:r>
              <a:rPr lang="en-US" sz="3200" dirty="0"/>
              <a:t>C&amp;E Inventory and Summary</a:t>
            </a:r>
          </a:p>
          <a:p>
            <a:pPr marL="1149334" lvl="2" indent="-514350">
              <a:buSzPct val="100000"/>
              <a:buFont typeface="+mj-lt"/>
              <a:buAutoNum type="alphaLcParenR"/>
            </a:pPr>
            <a:r>
              <a:rPr lang="en-US" sz="3200" dirty="0"/>
              <a:t>GSA Manager Survey Results and Analysis</a:t>
            </a:r>
          </a:p>
          <a:p>
            <a:pPr marL="1149334" lvl="2" indent="-514350">
              <a:buSzPct val="100000"/>
              <a:buFont typeface="+mj-lt"/>
              <a:buAutoNum type="alphaLcParenR"/>
            </a:pPr>
            <a:r>
              <a:rPr lang="en-US" sz="3200" dirty="0"/>
              <a:t>Interested Parties Survey Results and Analysis</a:t>
            </a:r>
          </a:p>
          <a:p>
            <a:pPr marL="1149334" lvl="2" indent="-514350">
              <a:buSzPct val="100000"/>
              <a:buFont typeface="+mj-lt"/>
              <a:buAutoNum type="alphaLcParenR"/>
            </a:pPr>
            <a:r>
              <a:rPr lang="en-US" sz="3200" dirty="0"/>
              <a:t>Website Audit</a:t>
            </a:r>
          </a:p>
          <a:p>
            <a:pPr marL="1149334" lvl="2" indent="-514350">
              <a:buSzPct val="100000"/>
              <a:buFont typeface="+mj-lt"/>
              <a:buAutoNum type="alphaLcParenR"/>
            </a:pPr>
            <a:r>
              <a:rPr lang="en-US" sz="3200" dirty="0"/>
              <a:t>Example Template Materials</a:t>
            </a:r>
          </a:p>
        </p:txBody>
      </p:sp>
      <p:pic>
        <p:nvPicPr>
          <p:cNvPr id="2" name="Picture 1" descr="Logo&#10;&#10;Description automatically generated">
            <a:extLst>
              <a:ext uri="{FF2B5EF4-FFF2-40B4-BE49-F238E27FC236}">
                <a16:creationId xmlns:a16="http://schemas.microsoft.com/office/drawing/2014/main" id="{61C4C259-5062-1069-9D15-1D2B74E25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30962181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73A1-B192-7D95-A42E-1EC2802B8E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3AAF08-74E7-DCA4-A9D2-9C5EC3758F08}"/>
              </a:ext>
            </a:extLst>
          </p:cNvPr>
          <p:cNvSpPr>
            <a:spLocks noGrp="1"/>
          </p:cNvSpPr>
          <p:nvPr>
            <p:ph type="title"/>
          </p:nvPr>
        </p:nvSpPr>
        <p:spPr/>
        <p:txBody>
          <a:bodyPr/>
          <a:lstStyle/>
          <a:p>
            <a:r>
              <a:rPr lang="en-US" sz="4400" dirty="0"/>
              <a:t>C&amp;E Framework Key Findings &amp; Recommendations</a:t>
            </a:r>
          </a:p>
        </p:txBody>
      </p:sp>
      <p:sp>
        <p:nvSpPr>
          <p:cNvPr id="3" name="Content Placeholder 2">
            <a:extLst>
              <a:ext uri="{FF2B5EF4-FFF2-40B4-BE49-F238E27FC236}">
                <a16:creationId xmlns:a16="http://schemas.microsoft.com/office/drawing/2014/main" id="{484045A7-99C1-BB99-884D-33E1832D2BAC}"/>
              </a:ext>
            </a:extLst>
          </p:cNvPr>
          <p:cNvSpPr>
            <a:spLocks noGrp="1"/>
          </p:cNvSpPr>
          <p:nvPr>
            <p:ph sz="quarter" idx="10"/>
          </p:nvPr>
        </p:nvSpPr>
        <p:spPr>
          <a:xfrm>
            <a:off x="2900930" y="1567913"/>
            <a:ext cx="9055719" cy="4270709"/>
          </a:xfrm>
        </p:spPr>
        <p:txBody>
          <a:bodyPr numCol="1"/>
          <a:lstStyle/>
          <a:p>
            <a:pPr lvl="1">
              <a:buSzPct val="100000"/>
            </a:pPr>
            <a:r>
              <a:rPr lang="en-US" sz="3200" dirty="0"/>
              <a:t>Communication and Engagement Tracker </a:t>
            </a:r>
          </a:p>
          <a:p>
            <a:pPr lvl="1">
              <a:buSzPct val="100000"/>
            </a:pPr>
            <a:r>
              <a:rPr lang="en-US" sz="3200" dirty="0"/>
              <a:t>Comment Portal </a:t>
            </a:r>
          </a:p>
          <a:p>
            <a:pPr lvl="1">
              <a:buSzPct val="100000"/>
            </a:pPr>
            <a:r>
              <a:rPr lang="en-US" sz="3200" dirty="0"/>
              <a:t>Document Management </a:t>
            </a:r>
          </a:p>
          <a:p>
            <a:pPr lvl="1">
              <a:buSzPct val="100000"/>
            </a:pPr>
            <a:r>
              <a:rPr lang="en-US" sz="3200" dirty="0"/>
              <a:t>Enterprise Management System Transparency </a:t>
            </a:r>
          </a:p>
          <a:p>
            <a:pPr lvl="1">
              <a:buSzPct val="100000"/>
            </a:pPr>
            <a:r>
              <a:rPr lang="en-US" sz="3200" dirty="0"/>
              <a:t>GSP Conformance</a:t>
            </a:r>
          </a:p>
          <a:p>
            <a:pPr lvl="1">
              <a:buSzPct val="100000"/>
            </a:pPr>
            <a:r>
              <a:rPr lang="en-US" sz="3200" dirty="0"/>
              <a:t>Interested Party Database </a:t>
            </a:r>
          </a:p>
        </p:txBody>
      </p:sp>
      <p:pic>
        <p:nvPicPr>
          <p:cNvPr id="2" name="Picture 1" descr="Logo&#10;&#10;Description automatically generated">
            <a:extLst>
              <a:ext uri="{FF2B5EF4-FFF2-40B4-BE49-F238E27FC236}">
                <a16:creationId xmlns:a16="http://schemas.microsoft.com/office/drawing/2014/main" id="{757AC44C-B544-5D6B-2597-8A64216CB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7422629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5FF3-EA9C-C8BE-9144-90027B54DC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319881-99E9-0273-1989-8E7133BF966C}"/>
              </a:ext>
            </a:extLst>
          </p:cNvPr>
          <p:cNvSpPr>
            <a:spLocks noGrp="1"/>
          </p:cNvSpPr>
          <p:nvPr>
            <p:ph type="title"/>
          </p:nvPr>
        </p:nvSpPr>
        <p:spPr/>
        <p:txBody>
          <a:bodyPr/>
          <a:lstStyle/>
          <a:p>
            <a:r>
              <a:rPr lang="en-US" sz="4400" dirty="0"/>
              <a:t>C&amp;E Framework Key Findings &amp; Recommendations (cont.)</a:t>
            </a:r>
          </a:p>
        </p:txBody>
      </p:sp>
      <p:sp>
        <p:nvSpPr>
          <p:cNvPr id="3" name="Content Placeholder 2">
            <a:extLst>
              <a:ext uri="{FF2B5EF4-FFF2-40B4-BE49-F238E27FC236}">
                <a16:creationId xmlns:a16="http://schemas.microsoft.com/office/drawing/2014/main" id="{126320E0-5E43-71F7-AB0A-D3CE9D4EFA9F}"/>
              </a:ext>
            </a:extLst>
          </p:cNvPr>
          <p:cNvSpPr>
            <a:spLocks noGrp="1"/>
          </p:cNvSpPr>
          <p:nvPr>
            <p:ph sz="quarter" idx="10"/>
          </p:nvPr>
        </p:nvSpPr>
        <p:spPr>
          <a:xfrm>
            <a:off x="2900930" y="1567913"/>
            <a:ext cx="9055719" cy="4270709"/>
          </a:xfrm>
        </p:spPr>
        <p:txBody>
          <a:bodyPr numCol="1"/>
          <a:lstStyle/>
          <a:p>
            <a:pPr lvl="1">
              <a:buSzPct val="100000"/>
            </a:pPr>
            <a:r>
              <a:rPr lang="en-US" sz="3200" dirty="0"/>
              <a:t>Native American Heritage Commission </a:t>
            </a:r>
          </a:p>
          <a:p>
            <a:pPr lvl="1">
              <a:buSzPct val="100000"/>
            </a:pPr>
            <a:r>
              <a:rPr lang="en-US" sz="3200" dirty="0"/>
              <a:t>Staff Resources </a:t>
            </a:r>
          </a:p>
          <a:p>
            <a:pPr lvl="1">
              <a:buSzPct val="100000"/>
            </a:pPr>
            <a:r>
              <a:rPr lang="en-US" sz="3200" dirty="0"/>
              <a:t>Website Management</a:t>
            </a:r>
          </a:p>
          <a:p>
            <a:pPr lvl="1">
              <a:buSzPct val="100000"/>
            </a:pPr>
            <a:r>
              <a:rPr lang="en-US" sz="3200" dirty="0"/>
              <a:t>Workgroup </a:t>
            </a:r>
          </a:p>
          <a:p>
            <a:pPr lvl="1">
              <a:buSzPct val="100000"/>
            </a:pPr>
            <a:r>
              <a:rPr lang="en-US" sz="3200" dirty="0"/>
              <a:t>Targeted Outreach </a:t>
            </a:r>
          </a:p>
        </p:txBody>
      </p:sp>
      <p:pic>
        <p:nvPicPr>
          <p:cNvPr id="2" name="Picture 1" descr="Logo&#10;&#10;Description automatically generated">
            <a:extLst>
              <a:ext uri="{FF2B5EF4-FFF2-40B4-BE49-F238E27FC236}">
                <a16:creationId xmlns:a16="http://schemas.microsoft.com/office/drawing/2014/main" id="{DAB3DA49-DCB1-18FD-AAED-D788D855A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23898506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3EA2-AEFB-59CA-0A9B-558735337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98DB0-AAF3-3A68-4FD7-990636CF1574}"/>
              </a:ext>
            </a:extLst>
          </p:cNvPr>
          <p:cNvSpPr>
            <a:spLocks noGrp="1"/>
          </p:cNvSpPr>
          <p:nvPr>
            <p:ph type="title"/>
          </p:nvPr>
        </p:nvSpPr>
        <p:spPr/>
        <p:txBody>
          <a:bodyPr/>
          <a:lstStyle/>
          <a:p>
            <a:r>
              <a:rPr lang="en-US" sz="3600" dirty="0"/>
              <a:t>C&amp;E Framework -&gt; C&amp;E Plan</a:t>
            </a:r>
          </a:p>
        </p:txBody>
      </p:sp>
      <p:sp>
        <p:nvSpPr>
          <p:cNvPr id="3" name="Content Placeholder 2">
            <a:extLst>
              <a:ext uri="{FF2B5EF4-FFF2-40B4-BE49-F238E27FC236}">
                <a16:creationId xmlns:a16="http://schemas.microsoft.com/office/drawing/2014/main" id="{EDEC04F8-BAED-B5A3-AFE6-8AFD70E42347}"/>
              </a:ext>
            </a:extLst>
          </p:cNvPr>
          <p:cNvSpPr>
            <a:spLocks noGrp="1"/>
          </p:cNvSpPr>
          <p:nvPr>
            <p:ph sz="quarter" idx="10"/>
          </p:nvPr>
        </p:nvSpPr>
        <p:spPr>
          <a:xfrm>
            <a:off x="2900929" y="1582616"/>
            <a:ext cx="9110963" cy="4593632"/>
          </a:xfrm>
        </p:spPr>
        <p:txBody>
          <a:bodyPr/>
          <a:lstStyle/>
          <a:p>
            <a:pPr marL="111123" indent="0">
              <a:buSzPct val="100000"/>
              <a:buNone/>
            </a:pPr>
            <a:r>
              <a:rPr lang="en-US" sz="3200" dirty="0"/>
              <a:t>C&amp;E Plan Objectives:</a:t>
            </a:r>
          </a:p>
          <a:p>
            <a:pPr marL="568323" indent="-457200">
              <a:buSzPct val="100000"/>
            </a:pPr>
            <a:r>
              <a:rPr lang="en-US" sz="3200" dirty="0"/>
              <a:t>“Pick up where we left off”</a:t>
            </a:r>
          </a:p>
          <a:p>
            <a:pPr lvl="2">
              <a:buSzPct val="100000"/>
              <a:buFont typeface="Wingdings" panose="05000000000000000000" pitchFamily="2" charset="2"/>
              <a:buChar char="§"/>
            </a:pPr>
            <a:r>
              <a:rPr lang="en-US" sz="3200" dirty="0"/>
              <a:t>Utilize the work done for C&amp;E Framework </a:t>
            </a:r>
          </a:p>
          <a:p>
            <a:pPr lvl="2">
              <a:buSzPct val="100000"/>
              <a:buFont typeface="Wingdings" panose="05000000000000000000" pitchFamily="2" charset="2"/>
              <a:buChar char="§"/>
            </a:pPr>
            <a:r>
              <a:rPr lang="en-US" sz="3200" dirty="0"/>
              <a:t>Continue to build from that document and develop a more detailed strategy document</a:t>
            </a:r>
          </a:p>
          <a:p>
            <a:pPr marL="568323" indent="-457200">
              <a:buSzPct val="100000"/>
            </a:pPr>
            <a:r>
              <a:rPr lang="en-US" sz="3200" dirty="0"/>
              <a:t>Dive deeper into identified needs with another round of surveying</a:t>
            </a:r>
          </a:p>
          <a:p>
            <a:pPr marL="568323" indent="-457200">
              <a:buSzPct val="100000"/>
            </a:pPr>
            <a:endParaRPr lang="en-US" sz="3200" dirty="0"/>
          </a:p>
        </p:txBody>
      </p:sp>
      <p:pic>
        <p:nvPicPr>
          <p:cNvPr id="4" name="Picture 3" descr="Logo&#10;&#10;Description automatically generated">
            <a:extLst>
              <a:ext uri="{FF2B5EF4-FFF2-40B4-BE49-F238E27FC236}">
                <a16:creationId xmlns:a16="http://schemas.microsoft.com/office/drawing/2014/main" id="{4CDBBDCC-310B-4ED9-7881-E76E1D69A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341802644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C&amp;E Plan</a:t>
            </a:r>
          </a:p>
        </p:txBody>
      </p:sp>
      <p:sp>
        <p:nvSpPr>
          <p:cNvPr id="3" name="Content Placeholder 2"/>
          <p:cNvSpPr>
            <a:spLocks noGrp="1"/>
          </p:cNvSpPr>
          <p:nvPr>
            <p:ph sz="quarter" idx="10"/>
          </p:nvPr>
        </p:nvSpPr>
        <p:spPr>
          <a:xfrm>
            <a:off x="2900929" y="1582616"/>
            <a:ext cx="9110963" cy="4593632"/>
          </a:xfrm>
        </p:spPr>
        <p:txBody>
          <a:bodyPr/>
          <a:lstStyle/>
          <a:p>
            <a:pPr marL="111123" indent="0">
              <a:buSzPct val="100000"/>
              <a:buNone/>
            </a:pPr>
            <a:r>
              <a:rPr lang="en-US" sz="3200" dirty="0"/>
              <a:t>C&amp;E Plan Objectives (cont.):</a:t>
            </a:r>
          </a:p>
          <a:p>
            <a:pPr marL="568323" indent="-457200">
              <a:buSzPct val="100000"/>
            </a:pPr>
            <a:r>
              <a:rPr lang="en-US" sz="3200" dirty="0"/>
              <a:t>Develop specific points of contact for community partnerships to support outreach and engagement</a:t>
            </a:r>
          </a:p>
          <a:p>
            <a:pPr marL="568323" indent="-457200">
              <a:buSzPct val="100000"/>
            </a:pPr>
            <a:r>
              <a:rPr lang="en-US" sz="3200" dirty="0"/>
              <a:t>Provide recommendations for SGMA compliant outreach and engagement with GSA capacity in mind</a:t>
            </a:r>
          </a:p>
          <a:p>
            <a:pPr marL="568323" indent="-457200">
              <a:buSzPct val="100000"/>
            </a:pPr>
            <a:r>
              <a:rPr lang="en-US" sz="3200" dirty="0"/>
              <a:t>Prioritize GSA actions and develop organized protocols for engagement</a:t>
            </a:r>
          </a:p>
          <a:p>
            <a:pPr marL="568323" indent="-457200">
              <a:buSzPct val="100000"/>
            </a:pPr>
            <a:r>
              <a:rPr lang="en-US" sz="3200" dirty="0"/>
              <a:t>Define roles and responsibilities for GSAs vs GWA</a:t>
            </a:r>
          </a:p>
        </p:txBody>
      </p:sp>
      <p:pic>
        <p:nvPicPr>
          <p:cNvPr id="4" name="Picture 3" descr="Logo&#10;&#10;Description automatically generated">
            <a:extLst>
              <a:ext uri="{FF2B5EF4-FFF2-40B4-BE49-F238E27FC236}">
                <a16:creationId xmlns:a16="http://schemas.microsoft.com/office/drawing/2014/main" id="{B206E384-A703-6887-F608-765D7ECD7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245577838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B2F5-5D65-B5CD-4E4E-CAEE6655D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31ACB-CCC8-41F3-6C1B-FAB3C9623552}"/>
              </a:ext>
            </a:extLst>
          </p:cNvPr>
          <p:cNvSpPr>
            <a:spLocks noGrp="1"/>
          </p:cNvSpPr>
          <p:nvPr>
            <p:ph type="title"/>
          </p:nvPr>
        </p:nvSpPr>
        <p:spPr/>
        <p:txBody>
          <a:bodyPr/>
          <a:lstStyle/>
          <a:p>
            <a:r>
              <a:rPr lang="en-US" sz="3600" dirty="0"/>
              <a:t>C&amp;E Plan</a:t>
            </a:r>
          </a:p>
        </p:txBody>
      </p:sp>
      <p:pic>
        <p:nvPicPr>
          <p:cNvPr id="4" name="Picture 3" descr="Logo&#10;&#10;Description automatically generated">
            <a:extLst>
              <a:ext uri="{FF2B5EF4-FFF2-40B4-BE49-F238E27FC236}">
                <a16:creationId xmlns:a16="http://schemas.microsoft.com/office/drawing/2014/main" id="{7360A2CD-A512-E214-A0E5-FF34FB081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
        <p:nvSpPr>
          <p:cNvPr id="7" name="Content Placeholder 2">
            <a:extLst>
              <a:ext uri="{FF2B5EF4-FFF2-40B4-BE49-F238E27FC236}">
                <a16:creationId xmlns:a16="http://schemas.microsoft.com/office/drawing/2014/main" id="{75B9DA25-3DE4-2DFF-402C-6DA1B883069D}"/>
              </a:ext>
            </a:extLst>
          </p:cNvPr>
          <p:cNvSpPr>
            <a:spLocks noGrp="1"/>
          </p:cNvSpPr>
          <p:nvPr>
            <p:ph sz="quarter" idx="10"/>
          </p:nvPr>
        </p:nvSpPr>
        <p:spPr>
          <a:xfrm>
            <a:off x="2900929" y="1905538"/>
            <a:ext cx="8882099" cy="4270709"/>
          </a:xfrm>
        </p:spPr>
        <p:txBody>
          <a:bodyPr/>
          <a:lstStyle/>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3200" b="0" i="0" u="none" strike="noStrike" kern="0" cap="none" spc="0" normalizeH="0" baseline="0" noProof="0" dirty="0">
                <a:ln>
                  <a:noFill/>
                </a:ln>
                <a:solidFill>
                  <a:srgbClr val="FFFFFF"/>
                </a:solidFill>
                <a:effectLst/>
                <a:uLnTx/>
                <a:uFillTx/>
                <a:latin typeface="Arial Narrow"/>
                <a:sym typeface="Helvetica Neue"/>
              </a:rPr>
              <a:t>Next Steps</a:t>
            </a:r>
          </a:p>
          <a:p>
            <a:pPr marR="0" lvl="2" algn="l" defTabSz="41274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en-US" sz="3200" dirty="0">
                <a:solidFill>
                  <a:srgbClr val="FFFFFF"/>
                </a:solidFill>
              </a:rPr>
              <a:t>Determine preferred timeline for completion, goals, and support needed from GSAs and GWA</a:t>
            </a:r>
          </a:p>
          <a:p>
            <a:pPr marR="0" lvl="2" algn="l" defTabSz="41274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en-US" sz="3200" dirty="0">
                <a:solidFill>
                  <a:srgbClr val="FFFFFF"/>
                </a:solidFill>
              </a:rPr>
              <a:t>Further Data Collection (Stakeholder Engagement Survey)</a:t>
            </a:r>
            <a:endParaRPr kumimoji="0" lang="en-US" sz="3200" b="0" i="0" u="none" strike="noStrike" kern="0" cap="none" spc="0" normalizeH="0" baseline="0" noProof="0" dirty="0">
              <a:ln>
                <a:noFill/>
              </a:ln>
              <a:solidFill>
                <a:srgbClr val="FFFFFF"/>
              </a:solidFill>
              <a:effectLst/>
              <a:uLnTx/>
              <a:uFillTx/>
              <a:latin typeface="Arial Narrow"/>
              <a:sym typeface="Helvetica Neue"/>
            </a:endParaRPr>
          </a:p>
          <a:p>
            <a:pPr marR="0" lvl="2" algn="l" defTabSz="41274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kumimoji="0" lang="en-US" sz="3200" b="0" i="0" u="none" strike="noStrike" kern="0" cap="none" spc="0" normalizeH="0" baseline="0" noProof="0" dirty="0">
                <a:ln>
                  <a:noFill/>
                </a:ln>
                <a:solidFill>
                  <a:srgbClr val="FFFFFF"/>
                </a:solidFill>
                <a:effectLst/>
                <a:uLnTx/>
                <a:uFillTx/>
                <a:latin typeface="Arial Narrow"/>
                <a:sym typeface="Helvetica Neue"/>
              </a:rPr>
              <a:t>Drafting of C&amp;E Plan</a:t>
            </a:r>
            <a:endParaRPr kumimoji="0" lang="en-US" sz="3200" b="0" i="0" u="none" strike="noStrike" kern="0" cap="none" spc="0" normalizeH="0" baseline="0" noProof="0" dirty="0">
              <a:ln>
                <a:noFill/>
              </a:ln>
              <a:solidFill>
                <a:srgbClr val="FFFF00"/>
              </a:solidFill>
              <a:effectLst/>
              <a:uLnTx/>
              <a:uFillTx/>
              <a:latin typeface="Arial Narrow"/>
              <a:sym typeface="Helvetica Neue"/>
            </a:endParaRPr>
          </a:p>
        </p:txBody>
      </p:sp>
    </p:spTree>
    <p:extLst>
      <p:ext uri="{BB962C8B-B14F-4D97-AF65-F5344CB8AC3E}">
        <p14:creationId xmlns:p14="http://schemas.microsoft.com/office/powerpoint/2010/main" val="42548738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BF6F-D955-B27E-E1DD-492B3ADE3926}"/>
              </a:ext>
            </a:extLst>
          </p:cNvPr>
          <p:cNvSpPr>
            <a:spLocks noGrp="1"/>
          </p:cNvSpPr>
          <p:nvPr>
            <p:ph type="title"/>
          </p:nvPr>
        </p:nvSpPr>
        <p:spPr/>
        <p:txBody>
          <a:bodyPr/>
          <a:lstStyle/>
          <a:p>
            <a:r>
              <a:rPr lang="en-US" dirty="0"/>
              <a:t>C&amp;E Plan Anticipated Schedule</a:t>
            </a:r>
          </a:p>
        </p:txBody>
      </p:sp>
      <p:pic>
        <p:nvPicPr>
          <p:cNvPr id="4" name="Picture 3" descr="Logo&#10;&#10;Description automatically generated">
            <a:extLst>
              <a:ext uri="{FF2B5EF4-FFF2-40B4-BE49-F238E27FC236}">
                <a16:creationId xmlns:a16="http://schemas.microsoft.com/office/drawing/2014/main" id="{384E861C-CBF2-D28F-FE6B-6FA879FD3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
        <p:nvSpPr>
          <p:cNvPr id="5" name="Content Placeholder 2">
            <a:extLst>
              <a:ext uri="{FF2B5EF4-FFF2-40B4-BE49-F238E27FC236}">
                <a16:creationId xmlns:a16="http://schemas.microsoft.com/office/drawing/2014/main" id="{ADA3751E-6B75-ED1E-8FE5-8D0D0B349407}"/>
              </a:ext>
            </a:extLst>
          </p:cNvPr>
          <p:cNvSpPr>
            <a:spLocks noGrp="1"/>
          </p:cNvSpPr>
          <p:nvPr>
            <p:ph sz="quarter" idx="10"/>
          </p:nvPr>
        </p:nvSpPr>
        <p:spPr>
          <a:xfrm>
            <a:off x="2900929" y="1905538"/>
            <a:ext cx="8882099" cy="4270709"/>
          </a:xfrm>
        </p:spPr>
        <p:txBody>
          <a:bodyPr numCol="1"/>
          <a:lstStyle/>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3200" b="0" i="0" u="none" strike="noStrike" kern="0" cap="none" spc="0" normalizeH="0" baseline="0" noProof="0" dirty="0">
                <a:ln>
                  <a:noFill/>
                </a:ln>
                <a:solidFill>
                  <a:srgbClr val="FFFFFF"/>
                </a:solidFill>
                <a:effectLst/>
                <a:uLnTx/>
                <a:uFillTx/>
                <a:latin typeface="Arial Narrow"/>
                <a:sym typeface="Helvetica Neue"/>
              </a:rPr>
              <a:t>Survey Contact List – April 30</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3200" dirty="0">
                <a:solidFill>
                  <a:srgbClr val="FFFFFF"/>
                </a:solidFill>
              </a:rPr>
              <a:t>Stakeholder Engagement Survey – May 3</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3200" dirty="0">
                <a:solidFill>
                  <a:srgbClr val="FFFFFF"/>
                </a:solidFill>
              </a:rPr>
              <a:t>Survey Approved – May 10</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3200" b="0" i="0" u="none" strike="noStrike" kern="0" cap="none" spc="0" normalizeH="0" baseline="0" noProof="0" dirty="0">
                <a:ln>
                  <a:noFill/>
                </a:ln>
                <a:solidFill>
                  <a:srgbClr val="FFFFFF"/>
                </a:solidFill>
                <a:effectLst/>
                <a:uLnTx/>
                <a:uFillTx/>
                <a:latin typeface="Arial Narrow"/>
                <a:sym typeface="Helvetica Neue"/>
              </a:rPr>
              <a:t>Survey Open – May 13 to 31</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3200" dirty="0">
                <a:solidFill>
                  <a:srgbClr val="FFFFFF"/>
                </a:solidFill>
              </a:rPr>
              <a:t>Survey Analysis Done – June 14</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3200" dirty="0">
                <a:solidFill>
                  <a:srgbClr val="FFFFFF"/>
                </a:solidFill>
              </a:rPr>
              <a:t>Draft C&amp;E Plan Done – June 14</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3200" dirty="0">
                <a:solidFill>
                  <a:srgbClr val="FFFFFF"/>
                </a:solidFill>
              </a:rPr>
              <a:t>GWA Review of Draft Done – June 26</a:t>
            </a:r>
          </a:p>
          <a:p>
            <a:pPr marR="0" lvl="1" algn="l" defTabSz="41274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3200" dirty="0">
                <a:solidFill>
                  <a:srgbClr val="FFFFFF"/>
                </a:solidFill>
              </a:rPr>
              <a:t>C&amp;E Plan Finalized – June 28</a:t>
            </a:r>
          </a:p>
        </p:txBody>
      </p:sp>
    </p:spTree>
    <p:extLst>
      <p:ext uri="{BB962C8B-B14F-4D97-AF65-F5344CB8AC3E}">
        <p14:creationId xmlns:p14="http://schemas.microsoft.com/office/powerpoint/2010/main" val="13610912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3942-76C9-28C3-FF0F-4179C264A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F5B58-E3B5-D21F-3E86-E7F44F8D8395}"/>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A6832333-B304-2A83-5E7E-DFC43401ACC1}"/>
              </a:ext>
            </a:extLst>
          </p:cNvPr>
          <p:cNvSpPr>
            <a:spLocks noGrp="1"/>
          </p:cNvSpPr>
          <p:nvPr>
            <p:ph sz="quarter" idx="10"/>
          </p:nvPr>
        </p:nvSpPr>
        <p:spPr>
          <a:xfrm>
            <a:off x="3135086" y="1828232"/>
            <a:ext cx="8393299" cy="4458268"/>
          </a:xfrm>
        </p:spPr>
        <p:txBody>
          <a:bodyPr/>
          <a:lstStyle/>
          <a:p>
            <a:pPr marL="457200" marR="0" indent="-457200"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3200" i="0" u="none" strike="noStrike" cap="none" spc="0" normalizeH="0" baseline="0" dirty="0">
                <a:ln>
                  <a:noFill/>
                </a:ln>
                <a:solidFill>
                  <a:schemeClr val="bg1"/>
                </a:solidFill>
                <a:effectLst/>
                <a:uFillTx/>
                <a:latin typeface="Helvetica Neue"/>
                <a:ea typeface="Helvetica Neue"/>
                <a:cs typeface="Helvetica Neue"/>
                <a:sym typeface="Helvetica Neue"/>
              </a:rPr>
              <a:t>Overview of DWR’s FSS</a:t>
            </a:r>
          </a:p>
          <a:p>
            <a:pPr marL="457200" marR="0" indent="-457200" defTabSz="825500" rtl="0" fontAlgn="auto" latinLnBrk="0" hangingPunct="0">
              <a:lnSpc>
                <a:spcPct val="100000"/>
              </a:lnSpc>
              <a:spcBef>
                <a:spcPts val="0"/>
              </a:spcBef>
              <a:spcAft>
                <a:spcPts val="0"/>
              </a:spcAft>
              <a:buClrTx/>
              <a:buSzTx/>
              <a:buFont typeface="Wingdings" panose="05000000000000000000" pitchFamily="2" charset="2"/>
              <a:buChar char="ü"/>
              <a:tabLst/>
            </a:pPr>
            <a:r>
              <a:rPr lang="en-US" sz="3200" dirty="0">
                <a:solidFill>
                  <a:schemeClr val="bg1"/>
                </a:solidFill>
                <a:latin typeface="Helvetica Neue"/>
                <a:ea typeface="Helvetica Neue"/>
                <a:cs typeface="Helvetica Neue"/>
                <a:sym typeface="Helvetica Neue"/>
              </a:rPr>
              <a:t>Eastern San Joaquin’s Task’s under FSS</a:t>
            </a:r>
          </a:p>
          <a:p>
            <a:pPr marL="457200" marR="0" indent="-457200"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3200" i="0" u="none" strike="noStrike" cap="none" spc="0" normalizeH="0" baseline="0" dirty="0">
                <a:ln>
                  <a:noFill/>
                </a:ln>
                <a:solidFill>
                  <a:schemeClr val="bg1"/>
                </a:solidFill>
                <a:effectLst/>
                <a:uFillTx/>
                <a:latin typeface="Helvetica Neue"/>
                <a:ea typeface="Helvetica Neue"/>
                <a:cs typeface="Helvetica Neue"/>
                <a:sym typeface="Helvetica Neue"/>
              </a:rPr>
              <a:t>Eastern San Joaquin’s previous C&amp;E Plan</a:t>
            </a:r>
          </a:p>
          <a:p>
            <a:pPr marL="457200" marR="0" indent="-457200"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3200" i="0" u="none" strike="noStrike" cap="none" spc="0" normalizeH="0" baseline="0" dirty="0">
                <a:ln>
                  <a:noFill/>
                </a:ln>
                <a:solidFill>
                  <a:schemeClr val="bg1"/>
                </a:solidFill>
                <a:effectLst/>
                <a:uFillTx/>
                <a:latin typeface="Helvetica Neue"/>
                <a:ea typeface="Helvetica Neue"/>
                <a:cs typeface="Helvetica Neue"/>
                <a:sym typeface="Helvetica Neue"/>
              </a:rPr>
              <a:t>Update on Eastern San Joaquin</a:t>
            </a:r>
            <a:r>
              <a:rPr lang="en-US" sz="3200" dirty="0">
                <a:solidFill>
                  <a:schemeClr val="bg1"/>
                </a:solidFill>
                <a:latin typeface="Helvetica Neue"/>
                <a:ea typeface="Helvetica Neue"/>
                <a:cs typeface="Helvetica Neue"/>
                <a:sym typeface="Helvetica Neue"/>
              </a:rPr>
              <a:t>’s C&amp;E Plan</a:t>
            </a:r>
          </a:p>
          <a:p>
            <a:pPr marL="457200" marR="0" indent="-457200"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3200" i="0" u="none" strike="noStrike" cap="none" spc="0" normalizeH="0" baseline="0" dirty="0">
                <a:ln>
                  <a:noFill/>
                </a:ln>
                <a:solidFill>
                  <a:schemeClr val="bg1"/>
                </a:solidFill>
                <a:effectLst/>
                <a:uFillTx/>
                <a:latin typeface="Helvetica Neue"/>
                <a:ea typeface="Helvetica Neue"/>
                <a:cs typeface="Helvetica Neue"/>
                <a:sym typeface="Helvetica Neue"/>
              </a:rPr>
              <a:t>C&amp;</a:t>
            </a:r>
            <a:r>
              <a:rPr lang="en-US" sz="3200" dirty="0">
                <a:solidFill>
                  <a:schemeClr val="bg1"/>
                </a:solidFill>
                <a:latin typeface="Helvetica Neue"/>
                <a:ea typeface="Helvetica Neue"/>
                <a:cs typeface="Helvetica Neue"/>
                <a:sym typeface="Helvetica Neue"/>
              </a:rPr>
              <a:t>E Updated Plan Schedule </a:t>
            </a:r>
          </a:p>
          <a:p>
            <a:pPr marL="457200" marR="0" indent="-457200"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3200" i="0" u="none" strike="noStrike" cap="none" spc="0" normalizeH="0" baseline="0" dirty="0">
                <a:ln>
                  <a:noFill/>
                </a:ln>
                <a:solidFill>
                  <a:schemeClr val="bg1"/>
                </a:solidFill>
                <a:effectLst/>
                <a:uFillTx/>
                <a:latin typeface="Helvetica Neue"/>
                <a:ea typeface="Helvetica Neue"/>
                <a:cs typeface="Helvetica Neue"/>
                <a:sym typeface="Helvetica Neue"/>
              </a:rPr>
              <a:t>Q/A</a:t>
            </a:r>
          </a:p>
        </p:txBody>
      </p:sp>
      <p:pic>
        <p:nvPicPr>
          <p:cNvPr id="4" name="Graphic 3" descr="List outline">
            <a:extLst>
              <a:ext uri="{FF2B5EF4-FFF2-40B4-BE49-F238E27FC236}">
                <a16:creationId xmlns:a16="http://schemas.microsoft.com/office/drawing/2014/main" id="{06AC01A7-13C8-2524-25C9-836B2413E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90815">
            <a:off x="61379" y="2183488"/>
            <a:ext cx="3135129" cy="3135129"/>
          </a:xfrm>
          <a:prstGeom prst="rect">
            <a:avLst/>
          </a:prstGeom>
        </p:spPr>
      </p:pic>
      <p:pic>
        <p:nvPicPr>
          <p:cNvPr id="5" name="Picture 4" descr="Logo&#10;&#10;Description automatically generated">
            <a:extLst>
              <a:ext uri="{FF2B5EF4-FFF2-40B4-BE49-F238E27FC236}">
                <a16:creationId xmlns:a16="http://schemas.microsoft.com/office/drawing/2014/main" id="{7F77A633-9B41-0A7D-1CE5-5A99DD0CD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26013047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C846-BED1-3D0D-272A-F0E4EAB7FA06}"/>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63489FFF-B51E-4F4A-5F70-256174D414A0}"/>
              </a:ext>
            </a:extLst>
          </p:cNvPr>
          <p:cNvSpPr>
            <a:spLocks noGrp="1"/>
          </p:cNvSpPr>
          <p:nvPr>
            <p:ph sz="quarter" idx="10"/>
          </p:nvPr>
        </p:nvSpPr>
        <p:spPr>
          <a:xfrm>
            <a:off x="2900929" y="1905538"/>
            <a:ext cx="8681471" cy="4270709"/>
          </a:xfrm>
        </p:spPr>
        <p:txBody>
          <a:bodyPr/>
          <a:lstStyle/>
          <a:p>
            <a:r>
              <a:rPr lang="en-US" sz="3200" dirty="0"/>
              <a:t>Brandon  Nakagawa: </a:t>
            </a:r>
            <a:r>
              <a:rPr lang="en-US" sz="2400" dirty="0">
                <a:hlinkClick r:id="rId2">
                  <a:extLst>
                    <a:ext uri="{A12FA001-AC4F-418D-AE19-62706E023703}">
                      <ahyp:hlinkClr xmlns:ahyp="http://schemas.microsoft.com/office/drawing/2018/hyperlinkcolor" val="tx"/>
                    </a:ext>
                  </a:extLst>
                </a:hlinkClick>
              </a:rPr>
              <a:t>brandon.nakagawa@ssjid.gov</a:t>
            </a:r>
            <a:r>
              <a:rPr lang="en-US" sz="2400" dirty="0"/>
              <a:t> </a:t>
            </a:r>
            <a:endParaRPr lang="en-US" sz="3200" dirty="0"/>
          </a:p>
          <a:p>
            <a:r>
              <a:rPr lang="en-US" sz="3200" dirty="0"/>
              <a:t>Marina Deligiannis: </a:t>
            </a:r>
            <a:r>
              <a:rPr lang="en-US" sz="2400" dirty="0">
                <a:hlinkClick r:id="rId3">
                  <a:extLst>
                    <a:ext uri="{A12FA001-AC4F-418D-AE19-62706E023703}">
                      <ahyp:hlinkClr xmlns:ahyp="http://schemas.microsoft.com/office/drawing/2018/hyperlinkcolor" val="tx"/>
                    </a:ext>
                  </a:extLst>
                </a:hlinkClick>
              </a:rPr>
              <a:t>Marina.Deligiannis@stantec.com</a:t>
            </a:r>
            <a:r>
              <a:rPr lang="en-US" sz="2400" dirty="0"/>
              <a:t> </a:t>
            </a:r>
          </a:p>
          <a:p>
            <a:r>
              <a:rPr lang="en-US" sz="3200" dirty="0"/>
              <a:t>Khandriale Clark: </a:t>
            </a:r>
            <a:r>
              <a:rPr lang="en-US" sz="2400" dirty="0">
                <a:hlinkClick r:id="rId4">
                  <a:extLst>
                    <a:ext uri="{A12FA001-AC4F-418D-AE19-62706E023703}">
                      <ahyp:hlinkClr xmlns:ahyp="http://schemas.microsoft.com/office/drawing/2018/hyperlinkcolor" val="tx"/>
                    </a:ext>
                  </a:extLst>
                </a:hlinkClick>
              </a:rPr>
              <a:t>Khandriale.Clark@stantec.com</a:t>
            </a:r>
            <a:r>
              <a:rPr lang="en-US" sz="2400" dirty="0"/>
              <a:t> </a:t>
            </a:r>
          </a:p>
        </p:txBody>
      </p:sp>
      <p:pic>
        <p:nvPicPr>
          <p:cNvPr id="4" name="Picture 3" descr="Logo&#10;&#10;Description automatically generated">
            <a:extLst>
              <a:ext uri="{FF2B5EF4-FFF2-40B4-BE49-F238E27FC236}">
                <a16:creationId xmlns:a16="http://schemas.microsoft.com/office/drawing/2014/main" id="{00E6392E-DA25-D501-87FB-AA543716FE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pic>
        <p:nvPicPr>
          <p:cNvPr id="10" name="Graphic 9" descr="Questions outline">
            <a:extLst>
              <a:ext uri="{FF2B5EF4-FFF2-40B4-BE49-F238E27FC236}">
                <a16:creationId xmlns:a16="http://schemas.microsoft.com/office/drawing/2014/main" id="{9CCC1CB0-B229-D857-48EB-7CBB13C77B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1737" y="2243666"/>
            <a:ext cx="2878667" cy="2878667"/>
          </a:xfrm>
          <a:prstGeom prst="rect">
            <a:avLst/>
          </a:prstGeom>
        </p:spPr>
      </p:pic>
    </p:spTree>
    <p:extLst>
      <p:ext uri="{BB962C8B-B14F-4D97-AF65-F5344CB8AC3E}">
        <p14:creationId xmlns:p14="http://schemas.microsoft.com/office/powerpoint/2010/main" val="1127441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5CD8-E192-90C5-D278-45C471865120}"/>
              </a:ext>
            </a:extLst>
          </p:cNvPr>
          <p:cNvSpPr>
            <a:spLocks noGrp="1"/>
          </p:cNvSpPr>
          <p:nvPr>
            <p:ph type="title"/>
          </p:nvPr>
        </p:nvSpPr>
        <p:spPr/>
        <p:txBody>
          <a:bodyPr/>
          <a:lstStyle/>
          <a:p>
            <a:r>
              <a:rPr lang="en-US" dirty="0"/>
              <a:t>Meeting Goals</a:t>
            </a:r>
          </a:p>
        </p:txBody>
      </p:sp>
      <p:sp>
        <p:nvSpPr>
          <p:cNvPr id="3" name="Content Placeholder 2">
            <a:extLst>
              <a:ext uri="{FF2B5EF4-FFF2-40B4-BE49-F238E27FC236}">
                <a16:creationId xmlns:a16="http://schemas.microsoft.com/office/drawing/2014/main" id="{47599B7B-B547-90B4-9EAC-275FCB523CD7}"/>
              </a:ext>
            </a:extLst>
          </p:cNvPr>
          <p:cNvSpPr>
            <a:spLocks noGrp="1"/>
          </p:cNvSpPr>
          <p:nvPr>
            <p:ph sz="quarter" idx="10"/>
          </p:nvPr>
        </p:nvSpPr>
        <p:spPr>
          <a:xfrm>
            <a:off x="2900930" y="2350746"/>
            <a:ext cx="8416435" cy="2156508"/>
          </a:xfrm>
        </p:spPr>
        <p:txBody>
          <a:bodyPr/>
          <a:lstStyle/>
          <a:p>
            <a:pPr marL="0" indent="0" algn="ctr">
              <a:buNone/>
            </a:pPr>
            <a:r>
              <a:rPr lang="en-US" i="1" dirty="0"/>
              <a:t>Provide an overview of Eastern San Joaquin’s services to be provided under DWR’s FSS services and initiate the process for the development and work plan  for the Communication &amp; Engagement (C&amp;E) Plan Update</a:t>
            </a:r>
          </a:p>
        </p:txBody>
      </p:sp>
      <p:pic>
        <p:nvPicPr>
          <p:cNvPr id="4" name="Picture 3" descr="Logo&#10;&#10;Description automatically generated">
            <a:extLst>
              <a:ext uri="{FF2B5EF4-FFF2-40B4-BE49-F238E27FC236}">
                <a16:creationId xmlns:a16="http://schemas.microsoft.com/office/drawing/2014/main" id="{9FF2BFA0-1304-0279-4798-360740ACC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21681621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10BD9-C9CA-7D3C-C242-5ABC46B19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2DC-A0D6-5116-AA42-8D3201E58F41}"/>
              </a:ext>
            </a:extLst>
          </p:cNvPr>
          <p:cNvSpPr>
            <a:spLocks noGrp="1"/>
          </p:cNvSpPr>
          <p:nvPr>
            <p:ph type="title"/>
          </p:nvPr>
        </p:nvSpPr>
        <p:spPr/>
        <p:txBody>
          <a:bodyPr/>
          <a:lstStyle/>
          <a:p>
            <a:r>
              <a:rPr lang="en-US" dirty="0"/>
              <a:t>Today’s Presenters</a:t>
            </a:r>
          </a:p>
        </p:txBody>
      </p:sp>
      <p:pic>
        <p:nvPicPr>
          <p:cNvPr id="6" name="Picture 5" descr="A person in a green suit&#10;&#10;Description automatically generated">
            <a:extLst>
              <a:ext uri="{FF2B5EF4-FFF2-40B4-BE49-F238E27FC236}">
                <a16:creationId xmlns:a16="http://schemas.microsoft.com/office/drawing/2014/main" id="{1328CB03-5290-64A1-E392-F205FC107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844" y="1673733"/>
            <a:ext cx="3510534" cy="3510534"/>
          </a:xfrm>
          <a:prstGeom prst="rect">
            <a:avLst/>
          </a:prstGeom>
        </p:spPr>
      </p:pic>
      <p:pic>
        <p:nvPicPr>
          <p:cNvPr id="7" name="Picture 6">
            <a:extLst>
              <a:ext uri="{FF2B5EF4-FFF2-40B4-BE49-F238E27FC236}">
                <a16:creationId xmlns:a16="http://schemas.microsoft.com/office/drawing/2014/main" id="{30091E43-6BA0-CCFA-8C50-8477626E8C24}"/>
              </a:ext>
            </a:extLst>
          </p:cNvPr>
          <p:cNvPicPr>
            <a:picLocks noChangeAspect="1"/>
          </p:cNvPicPr>
          <p:nvPr/>
        </p:nvPicPr>
        <p:blipFill>
          <a:blip r:embed="rId3"/>
          <a:stretch>
            <a:fillRect/>
          </a:stretch>
        </p:blipFill>
        <p:spPr>
          <a:xfrm>
            <a:off x="7446591" y="1673733"/>
            <a:ext cx="3510534" cy="3510534"/>
          </a:xfrm>
          <a:prstGeom prst="rect">
            <a:avLst/>
          </a:prstGeom>
        </p:spPr>
      </p:pic>
      <p:sp>
        <p:nvSpPr>
          <p:cNvPr id="8" name="TextBox 7">
            <a:extLst>
              <a:ext uri="{FF2B5EF4-FFF2-40B4-BE49-F238E27FC236}">
                <a16:creationId xmlns:a16="http://schemas.microsoft.com/office/drawing/2014/main" id="{665C786E-0F0A-E97A-1189-F06458631B91}"/>
              </a:ext>
            </a:extLst>
          </p:cNvPr>
          <p:cNvSpPr txBox="1"/>
          <p:nvPr/>
        </p:nvSpPr>
        <p:spPr>
          <a:xfrm>
            <a:off x="2900930" y="5408202"/>
            <a:ext cx="446725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Marina Deligiannis</a:t>
            </a:r>
          </a:p>
          <a:p>
            <a:pPr marL="0" marR="0" indent="0" algn="ctr" defTabSz="825500" rtl="0" fontAlgn="auto" latinLnBrk="0" hangingPunct="0">
              <a:lnSpc>
                <a:spcPct val="100000"/>
              </a:lnSpc>
              <a:spcBef>
                <a:spcPts val="0"/>
              </a:spcBef>
              <a:spcAft>
                <a:spcPts val="0"/>
              </a:spcAft>
              <a:buClrTx/>
              <a:buSzTx/>
              <a:buFontTx/>
              <a:buNone/>
              <a:tabLst/>
            </a:pPr>
            <a:r>
              <a:rPr lang="en-US" sz="3000" i="1" dirty="0">
                <a:solidFill>
                  <a:srgbClr val="000000"/>
                </a:solidFill>
                <a:latin typeface="Helvetica Neue"/>
                <a:ea typeface="Helvetica Neue"/>
                <a:cs typeface="Helvetica Neue"/>
                <a:sym typeface="Helvetica Neue"/>
              </a:rPr>
              <a:t>Lead Facilitator</a:t>
            </a:r>
            <a:endParaRPr kumimoji="0" lang="en-US" sz="3000"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095F4626-2BD9-354B-FC41-3528E522A14C}"/>
              </a:ext>
            </a:extLst>
          </p:cNvPr>
          <p:cNvSpPr txBox="1"/>
          <p:nvPr/>
        </p:nvSpPr>
        <p:spPr>
          <a:xfrm>
            <a:off x="7294802" y="5408202"/>
            <a:ext cx="446725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Khandriale Clark</a:t>
            </a:r>
          </a:p>
          <a:p>
            <a:pPr marL="0" marR="0" indent="0" algn="ctr" defTabSz="825500" rtl="0" fontAlgn="auto" latinLnBrk="0" hangingPunct="0">
              <a:lnSpc>
                <a:spcPct val="100000"/>
              </a:lnSpc>
              <a:spcBef>
                <a:spcPts val="0"/>
              </a:spcBef>
              <a:spcAft>
                <a:spcPts val="0"/>
              </a:spcAft>
              <a:buClrTx/>
              <a:buSzTx/>
              <a:buFontTx/>
              <a:buNone/>
              <a:tabLst/>
            </a:pPr>
            <a:r>
              <a:rPr lang="en-US" sz="3000" i="1" dirty="0">
                <a:solidFill>
                  <a:srgbClr val="000000"/>
                </a:solidFill>
                <a:latin typeface="Helvetica Neue"/>
                <a:ea typeface="Helvetica Neue"/>
                <a:cs typeface="Helvetica Neue"/>
                <a:sym typeface="Helvetica Neue"/>
              </a:rPr>
              <a:t>Associate Facilitator</a:t>
            </a:r>
            <a:endParaRPr kumimoji="0" lang="en-US" sz="3000" i="1"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 name="Picture 2" descr="Logo&#10;&#10;Description automatically generated">
            <a:extLst>
              <a:ext uri="{FF2B5EF4-FFF2-40B4-BE49-F238E27FC236}">
                <a16:creationId xmlns:a16="http://schemas.microsoft.com/office/drawing/2014/main" id="{D432A614-DD99-A976-A063-2B25859BA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39240957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8513F-D955-CFB1-3A42-7AA8B61B89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BB5135-B6E4-23B9-F58E-72AD521562AC}"/>
              </a:ext>
            </a:extLst>
          </p:cNvPr>
          <p:cNvSpPr>
            <a:spLocks noGrp="1"/>
          </p:cNvSpPr>
          <p:nvPr>
            <p:ph type="title"/>
          </p:nvPr>
        </p:nvSpPr>
        <p:spPr>
          <a:xfrm>
            <a:off x="2900930" y="162568"/>
            <a:ext cx="9608570" cy="1143000"/>
          </a:xfrm>
        </p:spPr>
        <p:txBody>
          <a:bodyPr/>
          <a:lstStyle/>
          <a:p>
            <a:r>
              <a:rPr lang="en-US" sz="4400" dirty="0"/>
              <a:t>DWR SGMA Facilitation Support Services</a:t>
            </a:r>
          </a:p>
        </p:txBody>
      </p:sp>
      <p:pic>
        <p:nvPicPr>
          <p:cNvPr id="2" name="Picture 1" descr="Logo&#10;&#10;Description automatically generated">
            <a:extLst>
              <a:ext uri="{FF2B5EF4-FFF2-40B4-BE49-F238E27FC236}">
                <a16:creationId xmlns:a16="http://schemas.microsoft.com/office/drawing/2014/main" id="{3A3EF953-B701-5170-B228-C0E6D7EBD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
        <p:nvSpPr>
          <p:cNvPr id="7" name="Arrow: Right 6">
            <a:extLst>
              <a:ext uri="{FF2B5EF4-FFF2-40B4-BE49-F238E27FC236}">
                <a16:creationId xmlns:a16="http://schemas.microsoft.com/office/drawing/2014/main" id="{C1C825AF-3064-FEE8-FEA4-BE592F0F15EA}"/>
              </a:ext>
            </a:extLst>
          </p:cNvPr>
          <p:cNvSpPr/>
          <p:nvPr/>
        </p:nvSpPr>
        <p:spPr>
          <a:xfrm>
            <a:off x="2008420" y="2819400"/>
            <a:ext cx="381000" cy="533400"/>
          </a:xfrm>
          <a:prstGeom prst="rightArrow">
            <a:avLst/>
          </a:prstGeom>
          <a:solidFill>
            <a:srgbClr val="4C8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18D683C4-378F-CE07-5DD8-E9755089A611}"/>
              </a:ext>
            </a:extLst>
          </p:cNvPr>
          <p:cNvSpPr/>
          <p:nvPr/>
        </p:nvSpPr>
        <p:spPr>
          <a:xfrm>
            <a:off x="351070" y="2819400"/>
            <a:ext cx="1657350" cy="533400"/>
          </a:xfrm>
          <a:prstGeom prst="rect">
            <a:avLst/>
          </a:prstGeom>
          <a:solidFill>
            <a:srgbClr val="042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1DDBF"/>
                </a:solidFill>
                <a:effectLst/>
                <a:uLnTx/>
                <a:uFillTx/>
                <a:latin typeface="Arial"/>
                <a:ea typeface="+mn-ea"/>
                <a:cs typeface="+mn-cs"/>
              </a:rPr>
              <a:t>Step 1</a:t>
            </a:r>
          </a:p>
        </p:txBody>
      </p:sp>
      <p:sp>
        <p:nvSpPr>
          <p:cNvPr id="9" name="Arrow: Right 8">
            <a:extLst>
              <a:ext uri="{FF2B5EF4-FFF2-40B4-BE49-F238E27FC236}">
                <a16:creationId xmlns:a16="http://schemas.microsoft.com/office/drawing/2014/main" id="{0044C15E-FA88-7991-FDF2-7B75D598A4C7}"/>
              </a:ext>
            </a:extLst>
          </p:cNvPr>
          <p:cNvSpPr/>
          <p:nvPr/>
        </p:nvSpPr>
        <p:spPr>
          <a:xfrm>
            <a:off x="4730982" y="2819400"/>
            <a:ext cx="381000" cy="533400"/>
          </a:xfrm>
          <a:prstGeom prst="rightArrow">
            <a:avLst/>
          </a:prstGeom>
          <a:solidFill>
            <a:srgbClr val="4C8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789C9CC2-5249-E5AD-9AA3-B80F9D2FA81E}"/>
              </a:ext>
            </a:extLst>
          </p:cNvPr>
          <p:cNvSpPr/>
          <p:nvPr/>
        </p:nvSpPr>
        <p:spPr>
          <a:xfrm>
            <a:off x="2640245" y="2819400"/>
            <a:ext cx="2105024" cy="533400"/>
          </a:xfrm>
          <a:prstGeom prst="rect">
            <a:avLst/>
          </a:prstGeom>
          <a:solidFill>
            <a:srgbClr val="042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1DDBF"/>
                </a:solidFill>
                <a:effectLst/>
                <a:uLnTx/>
                <a:uFillTx/>
                <a:latin typeface="Arial"/>
                <a:ea typeface="+mn-ea"/>
                <a:cs typeface="+mn-cs"/>
              </a:rPr>
              <a:t>Step 2</a:t>
            </a:r>
          </a:p>
        </p:txBody>
      </p:sp>
      <p:sp>
        <p:nvSpPr>
          <p:cNvPr id="11" name="Arrow: Right 10">
            <a:extLst>
              <a:ext uri="{FF2B5EF4-FFF2-40B4-BE49-F238E27FC236}">
                <a16:creationId xmlns:a16="http://schemas.microsoft.com/office/drawing/2014/main" id="{D45606C3-6186-0F2A-650F-4D9D599A612F}"/>
              </a:ext>
            </a:extLst>
          </p:cNvPr>
          <p:cNvSpPr/>
          <p:nvPr/>
        </p:nvSpPr>
        <p:spPr>
          <a:xfrm>
            <a:off x="7336070" y="2857500"/>
            <a:ext cx="381000" cy="533400"/>
          </a:xfrm>
          <a:prstGeom prst="rightArrow">
            <a:avLst/>
          </a:prstGeom>
          <a:solidFill>
            <a:srgbClr val="4C8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BFC40C6-637F-45AB-5E7E-293B6BC54798}"/>
              </a:ext>
            </a:extLst>
          </p:cNvPr>
          <p:cNvSpPr/>
          <p:nvPr/>
        </p:nvSpPr>
        <p:spPr>
          <a:xfrm>
            <a:off x="5378680" y="2819400"/>
            <a:ext cx="1957390" cy="533400"/>
          </a:xfrm>
          <a:prstGeom prst="rect">
            <a:avLst/>
          </a:prstGeom>
          <a:solidFill>
            <a:srgbClr val="042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1DDBF"/>
                </a:solidFill>
                <a:effectLst/>
                <a:uLnTx/>
                <a:uFillTx/>
                <a:latin typeface="Arial"/>
                <a:ea typeface="+mn-ea"/>
                <a:cs typeface="+mn-cs"/>
              </a:rPr>
              <a:t>Step 3</a:t>
            </a:r>
          </a:p>
        </p:txBody>
      </p:sp>
      <p:sp>
        <p:nvSpPr>
          <p:cNvPr id="13" name="Arrow: Right 12">
            <a:extLst>
              <a:ext uri="{FF2B5EF4-FFF2-40B4-BE49-F238E27FC236}">
                <a16:creationId xmlns:a16="http://schemas.microsoft.com/office/drawing/2014/main" id="{25F8DE94-2396-9D87-38F7-2C1FC338CAEA}"/>
              </a:ext>
            </a:extLst>
          </p:cNvPr>
          <p:cNvSpPr/>
          <p:nvPr/>
        </p:nvSpPr>
        <p:spPr>
          <a:xfrm>
            <a:off x="9861780" y="2743200"/>
            <a:ext cx="381000" cy="533400"/>
          </a:xfrm>
          <a:prstGeom prst="rightArrow">
            <a:avLst/>
          </a:prstGeom>
          <a:solidFill>
            <a:srgbClr val="4C8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03F1DC45-FEF9-9618-0C4C-5A2FDD413BD3}"/>
              </a:ext>
            </a:extLst>
          </p:cNvPr>
          <p:cNvSpPr/>
          <p:nvPr/>
        </p:nvSpPr>
        <p:spPr>
          <a:xfrm>
            <a:off x="7910746" y="2743200"/>
            <a:ext cx="1951033" cy="533400"/>
          </a:xfrm>
          <a:prstGeom prst="rect">
            <a:avLst/>
          </a:prstGeom>
          <a:solidFill>
            <a:srgbClr val="042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1DDBF"/>
                </a:solidFill>
                <a:effectLst/>
                <a:uLnTx/>
                <a:uFillTx/>
                <a:latin typeface="Arial"/>
                <a:ea typeface="+mn-ea"/>
                <a:cs typeface="+mn-cs"/>
              </a:rPr>
              <a:t>Step 4</a:t>
            </a:r>
          </a:p>
        </p:txBody>
      </p:sp>
      <p:sp>
        <p:nvSpPr>
          <p:cNvPr id="15" name="Rectangle 14">
            <a:extLst>
              <a:ext uri="{FF2B5EF4-FFF2-40B4-BE49-F238E27FC236}">
                <a16:creationId xmlns:a16="http://schemas.microsoft.com/office/drawing/2014/main" id="{06F52C37-68D7-7FFD-2B6F-DB906B6234AF}"/>
              </a:ext>
            </a:extLst>
          </p:cNvPr>
          <p:cNvSpPr/>
          <p:nvPr/>
        </p:nvSpPr>
        <p:spPr>
          <a:xfrm>
            <a:off x="10371370" y="2743200"/>
            <a:ext cx="1638300" cy="609600"/>
          </a:xfrm>
          <a:prstGeom prst="rect">
            <a:avLst/>
          </a:prstGeom>
          <a:solidFill>
            <a:srgbClr val="042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1DDBF"/>
                </a:solidFill>
                <a:effectLst/>
                <a:uLnTx/>
                <a:uFillTx/>
                <a:latin typeface="Arial"/>
                <a:ea typeface="+mn-ea"/>
                <a:cs typeface="+mn-cs"/>
              </a:rPr>
              <a:t>Step 5</a:t>
            </a:r>
          </a:p>
        </p:txBody>
      </p:sp>
      <p:sp>
        <p:nvSpPr>
          <p:cNvPr id="16" name="Rectangle 15">
            <a:extLst>
              <a:ext uri="{FF2B5EF4-FFF2-40B4-BE49-F238E27FC236}">
                <a16:creationId xmlns:a16="http://schemas.microsoft.com/office/drawing/2014/main" id="{4229EAD5-42FD-D20D-A758-320E7F61D37D}"/>
              </a:ext>
            </a:extLst>
          </p:cNvPr>
          <p:cNvSpPr/>
          <p:nvPr/>
        </p:nvSpPr>
        <p:spPr>
          <a:xfrm>
            <a:off x="351070" y="3429000"/>
            <a:ext cx="1657350" cy="2133600"/>
          </a:xfrm>
          <a:prstGeom prst="rect">
            <a:avLst/>
          </a:prstGeom>
          <a:solidFill>
            <a:schemeClr val="bg1"/>
          </a:solidFill>
          <a:ln w="38100">
            <a:solidFill>
              <a:srgbClr val="04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GSAs develop FSS program application</a:t>
            </a:r>
          </a:p>
        </p:txBody>
      </p:sp>
      <p:sp>
        <p:nvSpPr>
          <p:cNvPr id="17" name="Rectangle 16">
            <a:extLst>
              <a:ext uri="{FF2B5EF4-FFF2-40B4-BE49-F238E27FC236}">
                <a16:creationId xmlns:a16="http://schemas.microsoft.com/office/drawing/2014/main" id="{608996BD-365D-8F55-8469-E5A5AF53588E}"/>
              </a:ext>
            </a:extLst>
          </p:cNvPr>
          <p:cNvSpPr/>
          <p:nvPr/>
        </p:nvSpPr>
        <p:spPr>
          <a:xfrm>
            <a:off x="2640244" y="3429000"/>
            <a:ext cx="2105025" cy="2133600"/>
          </a:xfrm>
          <a:prstGeom prst="rect">
            <a:avLst/>
          </a:prstGeom>
          <a:solidFill>
            <a:schemeClr val="bg1"/>
          </a:solidFill>
          <a:ln w="38100">
            <a:solidFill>
              <a:srgbClr val="04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DWR reviews application and approves requested services</a:t>
            </a:r>
          </a:p>
        </p:txBody>
      </p:sp>
      <p:sp>
        <p:nvSpPr>
          <p:cNvPr id="18" name="Rectangle 17">
            <a:extLst>
              <a:ext uri="{FF2B5EF4-FFF2-40B4-BE49-F238E27FC236}">
                <a16:creationId xmlns:a16="http://schemas.microsoft.com/office/drawing/2014/main" id="{2725FB1B-615C-39F3-C90B-5A08767AF7FE}"/>
              </a:ext>
            </a:extLst>
          </p:cNvPr>
          <p:cNvSpPr/>
          <p:nvPr/>
        </p:nvSpPr>
        <p:spPr>
          <a:xfrm>
            <a:off x="5378680" y="3429000"/>
            <a:ext cx="1957390" cy="2133600"/>
          </a:xfrm>
          <a:prstGeom prst="rect">
            <a:avLst/>
          </a:prstGeom>
          <a:solidFill>
            <a:schemeClr val="bg1"/>
          </a:solidFill>
          <a:ln w="38100">
            <a:solidFill>
              <a:srgbClr val="04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Stantec and DWR develop FSS scope and budget</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083F4A4-B19B-1CD8-D3DD-035AC2A403C3}"/>
              </a:ext>
            </a:extLst>
          </p:cNvPr>
          <p:cNvSpPr/>
          <p:nvPr/>
        </p:nvSpPr>
        <p:spPr>
          <a:xfrm>
            <a:off x="7910747" y="3352800"/>
            <a:ext cx="1957390" cy="2133600"/>
          </a:xfrm>
          <a:prstGeom prst="rect">
            <a:avLst/>
          </a:prstGeom>
          <a:solidFill>
            <a:schemeClr val="bg1"/>
          </a:solidFill>
          <a:ln w="38100">
            <a:solidFill>
              <a:srgbClr val="04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DWR reviews and approves final scope and budget</a:t>
            </a:r>
          </a:p>
        </p:txBody>
      </p:sp>
      <p:sp>
        <p:nvSpPr>
          <p:cNvPr id="20" name="Rectangle 19">
            <a:extLst>
              <a:ext uri="{FF2B5EF4-FFF2-40B4-BE49-F238E27FC236}">
                <a16:creationId xmlns:a16="http://schemas.microsoft.com/office/drawing/2014/main" id="{BB56C623-947C-18A7-E577-6A5E65677B14}"/>
              </a:ext>
            </a:extLst>
          </p:cNvPr>
          <p:cNvSpPr/>
          <p:nvPr/>
        </p:nvSpPr>
        <p:spPr>
          <a:xfrm>
            <a:off x="10371370" y="3429000"/>
            <a:ext cx="1638300" cy="2057400"/>
          </a:xfrm>
          <a:prstGeom prst="rect">
            <a:avLst/>
          </a:prstGeom>
          <a:solidFill>
            <a:schemeClr val="bg1"/>
          </a:solidFill>
          <a:ln w="38100">
            <a:solidFill>
              <a:srgbClr val="04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Facilitator begins work</a:t>
            </a:r>
          </a:p>
        </p:txBody>
      </p:sp>
      <p:sp>
        <p:nvSpPr>
          <p:cNvPr id="21" name="Content Placeholder 2">
            <a:extLst>
              <a:ext uri="{FF2B5EF4-FFF2-40B4-BE49-F238E27FC236}">
                <a16:creationId xmlns:a16="http://schemas.microsoft.com/office/drawing/2014/main" id="{A7DCA0FE-378F-5228-AEAE-3C8CD8CBD921}"/>
              </a:ext>
            </a:extLst>
          </p:cNvPr>
          <p:cNvSpPr>
            <a:spLocks noGrp="1"/>
          </p:cNvSpPr>
          <p:nvPr>
            <p:ph sz="quarter" idx="10"/>
          </p:nvPr>
        </p:nvSpPr>
        <p:spPr>
          <a:xfrm>
            <a:off x="2900931" y="1765300"/>
            <a:ext cx="8897370" cy="533400"/>
          </a:xfrm>
        </p:spPr>
        <p:txBody>
          <a:bodyPr numCol="1"/>
          <a:lstStyle/>
          <a:p>
            <a:pPr marL="317492" lvl="1" indent="0">
              <a:buSzPct val="100000"/>
              <a:buNone/>
            </a:pPr>
            <a:r>
              <a:rPr lang="en-US" sz="3200" dirty="0"/>
              <a:t>Implementation Service Plan (ISP) Development Process</a:t>
            </a:r>
          </a:p>
        </p:txBody>
      </p:sp>
      <p:sp>
        <p:nvSpPr>
          <p:cNvPr id="3" name="Star: 5 Points 2">
            <a:extLst>
              <a:ext uri="{FF2B5EF4-FFF2-40B4-BE49-F238E27FC236}">
                <a16:creationId xmlns:a16="http://schemas.microsoft.com/office/drawing/2014/main" id="{7CCF29E0-E4CA-797D-D081-E4B496594D4C}"/>
              </a:ext>
            </a:extLst>
          </p:cNvPr>
          <p:cNvSpPr/>
          <p:nvPr/>
        </p:nvSpPr>
        <p:spPr>
          <a:xfrm>
            <a:off x="9674460" y="3352800"/>
            <a:ext cx="962423" cy="840296"/>
          </a:xfrm>
          <a:prstGeom prst="star5">
            <a:avLst/>
          </a:prstGeom>
          <a:solidFill>
            <a:schemeClr val="accent4"/>
          </a:solid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5583866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9226A-DCD7-ECE9-6D41-FB46B80AF5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3FE132-2D11-8DA1-34AC-2C0CA8CCFFB8}"/>
              </a:ext>
            </a:extLst>
          </p:cNvPr>
          <p:cNvSpPr>
            <a:spLocks noGrp="1"/>
          </p:cNvSpPr>
          <p:nvPr>
            <p:ph type="title"/>
          </p:nvPr>
        </p:nvSpPr>
        <p:spPr>
          <a:xfrm>
            <a:off x="2900930" y="162568"/>
            <a:ext cx="9291070" cy="1143000"/>
          </a:xfrm>
        </p:spPr>
        <p:txBody>
          <a:bodyPr/>
          <a:lstStyle/>
          <a:p>
            <a:r>
              <a:rPr lang="en-US" sz="4400" dirty="0"/>
              <a:t>DWR’s FSS Program </a:t>
            </a:r>
            <a:r>
              <a:rPr lang="en-US" sz="4400" u="sng" dirty="0"/>
              <a:t>DOES</a:t>
            </a:r>
            <a:r>
              <a:rPr lang="en-US" sz="4400" dirty="0"/>
              <a:t> Cover</a:t>
            </a:r>
          </a:p>
        </p:txBody>
      </p:sp>
      <p:sp>
        <p:nvSpPr>
          <p:cNvPr id="3" name="Content Placeholder 2">
            <a:extLst>
              <a:ext uri="{FF2B5EF4-FFF2-40B4-BE49-F238E27FC236}">
                <a16:creationId xmlns:a16="http://schemas.microsoft.com/office/drawing/2014/main" id="{C8B6A1AC-EB3A-DAA9-A8EE-DE3D273CD842}"/>
              </a:ext>
            </a:extLst>
          </p:cNvPr>
          <p:cNvSpPr>
            <a:spLocks noGrp="1"/>
          </p:cNvSpPr>
          <p:nvPr>
            <p:ph sz="quarter" idx="10"/>
          </p:nvPr>
        </p:nvSpPr>
        <p:spPr>
          <a:xfrm>
            <a:off x="2900930" y="1567913"/>
            <a:ext cx="9055719" cy="4270709"/>
          </a:xfrm>
        </p:spPr>
        <p:txBody>
          <a:bodyPr numCol="1"/>
          <a:lstStyle/>
          <a:p>
            <a:pPr lvl="1">
              <a:buSzPct val="100000"/>
            </a:pPr>
            <a:r>
              <a:rPr lang="en-US" sz="3200" dirty="0"/>
              <a:t>Stakeholder assessments</a:t>
            </a:r>
          </a:p>
          <a:p>
            <a:pPr lvl="1">
              <a:buSzPct val="100000"/>
            </a:pPr>
            <a:r>
              <a:rPr lang="en-US" sz="3200" dirty="0"/>
              <a:t>Governance development</a:t>
            </a:r>
          </a:p>
          <a:p>
            <a:pPr lvl="1">
              <a:buSzPct val="100000"/>
            </a:pPr>
            <a:r>
              <a:rPr lang="en-US" sz="3200" dirty="0"/>
              <a:t>C&amp;E planning and support</a:t>
            </a:r>
          </a:p>
          <a:p>
            <a:pPr lvl="1">
              <a:buSzPct val="100000"/>
            </a:pPr>
            <a:r>
              <a:rPr lang="en-US" sz="3200" dirty="0"/>
              <a:t>Public outreach &amp; targeted outreach to underrepresented groups</a:t>
            </a:r>
          </a:p>
          <a:p>
            <a:pPr lvl="1">
              <a:buSzPct val="100000"/>
            </a:pPr>
            <a:r>
              <a:rPr lang="en-US" sz="3200" dirty="0"/>
              <a:t>Tribal engagement</a:t>
            </a:r>
          </a:p>
          <a:p>
            <a:pPr lvl="1">
              <a:buSzPct val="100000"/>
            </a:pPr>
            <a:r>
              <a:rPr lang="en-US" sz="3200" dirty="0"/>
              <a:t>Intra-basin and Inter-basin coordination</a:t>
            </a:r>
          </a:p>
          <a:p>
            <a:pPr lvl="1">
              <a:buSzPct val="100000"/>
            </a:pPr>
            <a:r>
              <a:rPr lang="en-US" sz="3200" dirty="0"/>
              <a:t>Meeting facilitation in service of a particular outcome/goal</a:t>
            </a:r>
          </a:p>
        </p:txBody>
      </p:sp>
      <p:pic>
        <p:nvPicPr>
          <p:cNvPr id="2" name="Picture 1" descr="Logo&#10;&#10;Description automatically generated">
            <a:extLst>
              <a:ext uri="{FF2B5EF4-FFF2-40B4-BE49-F238E27FC236}">
                <a16:creationId xmlns:a16="http://schemas.microsoft.com/office/drawing/2014/main" id="{9C864CC4-FE85-8421-96A9-0824DF27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3427401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3712F-7DD9-C08A-A936-5588EE5F90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C733FC-46B5-9954-2780-14832FAF7B13}"/>
              </a:ext>
            </a:extLst>
          </p:cNvPr>
          <p:cNvSpPr>
            <a:spLocks noGrp="1"/>
          </p:cNvSpPr>
          <p:nvPr>
            <p:ph type="title"/>
          </p:nvPr>
        </p:nvSpPr>
        <p:spPr>
          <a:xfrm>
            <a:off x="2900930" y="162568"/>
            <a:ext cx="9291070" cy="1143000"/>
          </a:xfrm>
        </p:spPr>
        <p:txBody>
          <a:bodyPr/>
          <a:lstStyle/>
          <a:p>
            <a:r>
              <a:rPr lang="en-US" sz="4400" dirty="0"/>
              <a:t>DWR’s FSS Program </a:t>
            </a:r>
            <a:r>
              <a:rPr lang="en-US" sz="4400" u="sng" dirty="0"/>
              <a:t>DOES NOT</a:t>
            </a:r>
            <a:r>
              <a:rPr lang="en-US" sz="4400" dirty="0"/>
              <a:t> Cover</a:t>
            </a:r>
          </a:p>
        </p:txBody>
      </p:sp>
      <p:sp>
        <p:nvSpPr>
          <p:cNvPr id="3" name="Content Placeholder 2">
            <a:extLst>
              <a:ext uri="{FF2B5EF4-FFF2-40B4-BE49-F238E27FC236}">
                <a16:creationId xmlns:a16="http://schemas.microsoft.com/office/drawing/2014/main" id="{142E8286-E1A8-6A1A-0A96-006D59169304}"/>
              </a:ext>
            </a:extLst>
          </p:cNvPr>
          <p:cNvSpPr>
            <a:spLocks noGrp="1"/>
          </p:cNvSpPr>
          <p:nvPr>
            <p:ph sz="quarter" idx="10"/>
          </p:nvPr>
        </p:nvSpPr>
        <p:spPr>
          <a:xfrm>
            <a:off x="2900930" y="1765300"/>
            <a:ext cx="9055719" cy="4073322"/>
          </a:xfrm>
        </p:spPr>
        <p:txBody>
          <a:bodyPr numCol="1"/>
          <a:lstStyle/>
          <a:p>
            <a:pPr lvl="1">
              <a:buSzPct val="100000"/>
            </a:pPr>
            <a:r>
              <a:rPr lang="en-US" sz="3200" dirty="0"/>
              <a:t>GSA administration, including: </a:t>
            </a:r>
          </a:p>
          <a:p>
            <a:pPr lvl="2">
              <a:buSzPct val="100000"/>
            </a:pPr>
            <a:r>
              <a:rPr lang="en-US" sz="3200" dirty="0"/>
              <a:t>public noticing</a:t>
            </a:r>
          </a:p>
          <a:p>
            <a:pPr lvl="2">
              <a:buSzPct val="100000"/>
            </a:pPr>
            <a:r>
              <a:rPr lang="en-US" sz="3200" dirty="0"/>
              <a:t>website updates</a:t>
            </a:r>
          </a:p>
          <a:p>
            <a:pPr lvl="2">
              <a:buSzPct val="100000"/>
            </a:pPr>
            <a:r>
              <a:rPr lang="en-US" sz="3200" dirty="0"/>
              <a:t>GSA coordination</a:t>
            </a:r>
          </a:p>
          <a:p>
            <a:pPr lvl="1">
              <a:buSzPct val="100000"/>
            </a:pPr>
            <a:r>
              <a:rPr lang="en-US" sz="3200" dirty="0"/>
              <a:t>Facilitation of standing GSA meetings</a:t>
            </a:r>
          </a:p>
          <a:p>
            <a:pPr lvl="2">
              <a:buSzPct val="100000"/>
            </a:pPr>
            <a:r>
              <a:rPr lang="en-US" sz="3200" dirty="0"/>
              <a:t>(e.g., steering committee meetings)</a:t>
            </a:r>
          </a:p>
        </p:txBody>
      </p:sp>
      <p:pic>
        <p:nvPicPr>
          <p:cNvPr id="2" name="Picture 1" descr="Logo&#10;&#10;Description automatically generated">
            <a:extLst>
              <a:ext uri="{FF2B5EF4-FFF2-40B4-BE49-F238E27FC236}">
                <a16:creationId xmlns:a16="http://schemas.microsoft.com/office/drawing/2014/main" id="{CF9C35BC-7EAD-B5E8-0FFC-C1DED5D0E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12540849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B1E34-9D43-D7DE-7E78-D7FF0F96E4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476735-AB2A-E08B-47D4-F920C6CAC049}"/>
              </a:ext>
            </a:extLst>
          </p:cNvPr>
          <p:cNvSpPr>
            <a:spLocks noGrp="1"/>
          </p:cNvSpPr>
          <p:nvPr>
            <p:ph type="title"/>
          </p:nvPr>
        </p:nvSpPr>
        <p:spPr>
          <a:xfrm>
            <a:off x="2900930" y="162568"/>
            <a:ext cx="9291070" cy="1143000"/>
          </a:xfrm>
        </p:spPr>
        <p:txBody>
          <a:bodyPr/>
          <a:lstStyle/>
          <a:p>
            <a:r>
              <a:rPr lang="en-US" sz="4400" dirty="0"/>
              <a:t>Eastern San Joaquin’s ISP-54</a:t>
            </a:r>
          </a:p>
        </p:txBody>
      </p:sp>
      <p:sp>
        <p:nvSpPr>
          <p:cNvPr id="3" name="Content Placeholder 2">
            <a:extLst>
              <a:ext uri="{FF2B5EF4-FFF2-40B4-BE49-F238E27FC236}">
                <a16:creationId xmlns:a16="http://schemas.microsoft.com/office/drawing/2014/main" id="{6B703EF6-041D-49AD-F960-32331081266A}"/>
              </a:ext>
            </a:extLst>
          </p:cNvPr>
          <p:cNvSpPr>
            <a:spLocks noGrp="1"/>
          </p:cNvSpPr>
          <p:nvPr>
            <p:ph sz="quarter" idx="10"/>
          </p:nvPr>
        </p:nvSpPr>
        <p:spPr>
          <a:xfrm>
            <a:off x="2900930" y="1765300"/>
            <a:ext cx="9055719" cy="4073322"/>
          </a:xfrm>
        </p:spPr>
        <p:txBody>
          <a:bodyPr numCol="1"/>
          <a:lstStyle/>
          <a:p>
            <a:pPr lvl="1">
              <a:buSzPct val="100000"/>
            </a:pPr>
            <a:r>
              <a:rPr lang="en-US" sz="3200" dirty="0"/>
              <a:t>Currently being reviewed and approved by DWR</a:t>
            </a:r>
          </a:p>
          <a:p>
            <a:pPr lvl="1">
              <a:buSzPct val="100000"/>
            </a:pPr>
            <a:r>
              <a:rPr lang="en-US" sz="3200" dirty="0"/>
              <a:t>Picks up from previous ISP-27</a:t>
            </a:r>
          </a:p>
          <a:p>
            <a:pPr lvl="1">
              <a:buSzPct val="100000"/>
            </a:pPr>
            <a:r>
              <a:rPr lang="en-US" sz="3200" dirty="0"/>
              <a:t>ISP-54 closeout date of June 30, 2025</a:t>
            </a:r>
          </a:p>
          <a:p>
            <a:pPr lvl="1">
              <a:buSzPct val="100000"/>
            </a:pPr>
            <a:r>
              <a:rPr lang="en-US" sz="3200" dirty="0"/>
              <a:t>4 Main Tasks </a:t>
            </a:r>
          </a:p>
          <a:p>
            <a:pPr lvl="1">
              <a:buSzPct val="100000"/>
            </a:pPr>
            <a:r>
              <a:rPr lang="en-US" sz="3200" dirty="0"/>
              <a:t>Outlines Assumptions &amp; anticipated deliverables for each ISP-54 Task </a:t>
            </a:r>
          </a:p>
        </p:txBody>
      </p:sp>
      <p:pic>
        <p:nvPicPr>
          <p:cNvPr id="2" name="Picture 1" descr="Logo&#10;&#10;Description automatically generated">
            <a:extLst>
              <a:ext uri="{FF2B5EF4-FFF2-40B4-BE49-F238E27FC236}">
                <a16:creationId xmlns:a16="http://schemas.microsoft.com/office/drawing/2014/main" id="{53D0CA64-D649-5159-3376-A78C4D29F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spTree>
    <p:extLst>
      <p:ext uri="{BB962C8B-B14F-4D97-AF65-F5344CB8AC3E}">
        <p14:creationId xmlns:p14="http://schemas.microsoft.com/office/powerpoint/2010/main" val="6395954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B8409-1D53-1AD9-527B-A4DE74A9A9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D06DB2-F8C9-FCC5-2D24-DE339E1E461A}"/>
              </a:ext>
            </a:extLst>
          </p:cNvPr>
          <p:cNvSpPr>
            <a:spLocks noGrp="1"/>
          </p:cNvSpPr>
          <p:nvPr>
            <p:ph type="title"/>
          </p:nvPr>
        </p:nvSpPr>
        <p:spPr>
          <a:xfrm>
            <a:off x="2900930" y="162568"/>
            <a:ext cx="9291070" cy="1143000"/>
          </a:xfrm>
        </p:spPr>
        <p:txBody>
          <a:bodyPr/>
          <a:lstStyle/>
          <a:p>
            <a:r>
              <a:rPr lang="en-US" sz="4400" dirty="0"/>
              <a:t>Eastern San Joaquin's FSS Tasks</a:t>
            </a:r>
          </a:p>
        </p:txBody>
      </p:sp>
      <p:pic>
        <p:nvPicPr>
          <p:cNvPr id="2" name="Picture 1" descr="Logo&#10;&#10;Description automatically generated">
            <a:extLst>
              <a:ext uri="{FF2B5EF4-FFF2-40B4-BE49-F238E27FC236}">
                <a16:creationId xmlns:a16="http://schemas.microsoft.com/office/drawing/2014/main" id="{787CD17D-E71B-2986-E930-AC7A8EDC1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6162204"/>
            <a:ext cx="1566630" cy="416293"/>
          </a:xfrm>
          <a:prstGeom prst="rect">
            <a:avLst/>
          </a:prstGeom>
        </p:spPr>
      </p:pic>
      <p:grpSp>
        <p:nvGrpSpPr>
          <p:cNvPr id="22" name="Group 21">
            <a:extLst>
              <a:ext uri="{FF2B5EF4-FFF2-40B4-BE49-F238E27FC236}">
                <a16:creationId xmlns:a16="http://schemas.microsoft.com/office/drawing/2014/main" id="{7C3930CB-C2B0-706F-58D6-B2D21F50DA91}"/>
              </a:ext>
            </a:extLst>
          </p:cNvPr>
          <p:cNvGrpSpPr/>
          <p:nvPr/>
        </p:nvGrpSpPr>
        <p:grpSpPr>
          <a:xfrm>
            <a:off x="2900930" y="2039884"/>
            <a:ext cx="8884670" cy="3055223"/>
            <a:chOff x="0" y="2458545"/>
            <a:chExt cx="6781800" cy="2056271"/>
          </a:xfrm>
        </p:grpSpPr>
        <p:sp>
          <p:nvSpPr>
            <p:cNvPr id="23" name="Rectangle 22">
              <a:extLst>
                <a:ext uri="{FF2B5EF4-FFF2-40B4-BE49-F238E27FC236}">
                  <a16:creationId xmlns:a16="http://schemas.microsoft.com/office/drawing/2014/main" id="{56BF9224-D4F9-E7C0-6B68-D05614E9C964}"/>
                </a:ext>
              </a:extLst>
            </p:cNvPr>
            <p:cNvSpPr/>
            <p:nvPr/>
          </p:nvSpPr>
          <p:spPr>
            <a:xfrm>
              <a:off x="0" y="2458545"/>
              <a:ext cx="6781800" cy="1883700"/>
            </a:xfrm>
            <a:prstGeom prst="rect">
              <a:avLst/>
            </a:prstGeom>
            <a:solidFill>
              <a:srgbClr val="0071B2">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E80D1620-FEA4-6C7B-B855-1B3861962C45}"/>
                </a:ext>
              </a:extLst>
            </p:cNvPr>
            <p:cNvSpPr txBox="1"/>
            <p:nvPr/>
          </p:nvSpPr>
          <p:spPr>
            <a:xfrm>
              <a:off x="0" y="2631116"/>
              <a:ext cx="6781800" cy="1883700"/>
            </a:xfrm>
            <a:prstGeom prst="rect">
              <a:avLst/>
            </a:prstGeom>
            <a:solidFill>
              <a:srgbClr val="0071B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26343" tIns="479044" rIns="526343" bIns="142240" numCol="1" spcCol="1270" anchor="t" anchorCtr="0">
              <a:noAutofit/>
            </a:bodyPr>
            <a:lstStyle/>
            <a:p>
              <a:pPr marL="228600" lvl="1" indent="-228600" algn="l" defTabSz="889000">
                <a:lnSpc>
                  <a:spcPct val="90000"/>
                </a:lnSpc>
                <a:spcBef>
                  <a:spcPct val="0"/>
                </a:spcBef>
                <a:spcAft>
                  <a:spcPct val="15000"/>
                </a:spcAft>
                <a:buChar char="•"/>
              </a:pPr>
              <a:r>
                <a:rPr lang="en-US" sz="3200" dirty="0">
                  <a:solidFill>
                    <a:schemeClr val="bg1"/>
                  </a:solidFill>
                  <a:latin typeface="+mj-lt"/>
                </a:rPr>
                <a:t>C&amp;E Plan Update</a:t>
              </a:r>
            </a:p>
            <a:p>
              <a:pPr marL="228600" lvl="1" indent="-228600" algn="l" defTabSz="889000">
                <a:lnSpc>
                  <a:spcPct val="90000"/>
                </a:lnSpc>
                <a:spcBef>
                  <a:spcPct val="0"/>
                </a:spcBef>
                <a:spcAft>
                  <a:spcPct val="15000"/>
                </a:spcAft>
                <a:buChar char="•"/>
              </a:pPr>
              <a:r>
                <a:rPr lang="en-US" sz="3200" kern="1200" dirty="0">
                  <a:solidFill>
                    <a:schemeClr val="bg1"/>
                  </a:solidFill>
                  <a:latin typeface="+mj-lt"/>
                </a:rPr>
                <a:t>Public Meetings (up to 2)</a:t>
              </a:r>
            </a:p>
            <a:p>
              <a:pPr marL="228600" lvl="1" indent="-228600" algn="l" defTabSz="889000">
                <a:lnSpc>
                  <a:spcPct val="90000"/>
                </a:lnSpc>
                <a:spcBef>
                  <a:spcPct val="0"/>
                </a:spcBef>
                <a:spcAft>
                  <a:spcPct val="15000"/>
                </a:spcAft>
                <a:buChar char="•"/>
              </a:pPr>
              <a:r>
                <a:rPr lang="en-US" sz="3200" dirty="0">
                  <a:solidFill>
                    <a:schemeClr val="bg1"/>
                  </a:solidFill>
                  <a:latin typeface="+mj-lt"/>
                </a:rPr>
                <a:t>Informational Materials (up to 4)</a:t>
              </a:r>
            </a:p>
            <a:p>
              <a:pPr marL="228600" lvl="1" indent="-228600" algn="l" defTabSz="889000">
                <a:lnSpc>
                  <a:spcPct val="90000"/>
                </a:lnSpc>
                <a:spcBef>
                  <a:spcPct val="0"/>
                </a:spcBef>
                <a:spcAft>
                  <a:spcPct val="15000"/>
                </a:spcAft>
                <a:buChar char="•"/>
              </a:pPr>
              <a:r>
                <a:rPr lang="en-US" sz="3200" kern="1200" dirty="0">
                  <a:solidFill>
                    <a:schemeClr val="bg1"/>
                  </a:solidFill>
                  <a:latin typeface="+mj-lt"/>
                </a:rPr>
                <a:t>GSA Website Guidance Document</a:t>
              </a:r>
            </a:p>
            <a:p>
              <a:pPr marL="228600" lvl="1" indent="-228600" algn="l" defTabSz="889000">
                <a:lnSpc>
                  <a:spcPct val="90000"/>
                </a:lnSpc>
                <a:spcBef>
                  <a:spcPct val="0"/>
                </a:spcBef>
                <a:spcAft>
                  <a:spcPct val="15000"/>
                </a:spcAft>
                <a:buChar char="•"/>
              </a:pPr>
              <a:r>
                <a:rPr lang="en-US" sz="3200" dirty="0">
                  <a:solidFill>
                    <a:schemeClr val="bg1"/>
                  </a:solidFill>
                  <a:latin typeface="+mj-lt"/>
                </a:rPr>
                <a:t>Interested Parties Database Updates</a:t>
              </a:r>
              <a:endParaRPr lang="en-US" sz="3200" kern="1200" dirty="0">
                <a:solidFill>
                  <a:schemeClr val="bg1"/>
                </a:solidFill>
                <a:latin typeface="+mj-lt"/>
              </a:endParaRPr>
            </a:p>
          </p:txBody>
        </p:sp>
      </p:grpSp>
      <p:grpSp>
        <p:nvGrpSpPr>
          <p:cNvPr id="25" name="Group 24">
            <a:extLst>
              <a:ext uri="{FF2B5EF4-FFF2-40B4-BE49-F238E27FC236}">
                <a16:creationId xmlns:a16="http://schemas.microsoft.com/office/drawing/2014/main" id="{5327BCE6-F292-C45B-8763-6778C9671D68}"/>
              </a:ext>
            </a:extLst>
          </p:cNvPr>
          <p:cNvGrpSpPr/>
          <p:nvPr/>
        </p:nvGrpSpPr>
        <p:grpSpPr>
          <a:xfrm>
            <a:off x="3219972" y="1700404"/>
            <a:ext cx="7866441" cy="814196"/>
            <a:chOff x="339090" y="2119065"/>
            <a:chExt cx="6004571" cy="678960"/>
          </a:xfrm>
          <a:solidFill>
            <a:srgbClr val="00446B"/>
          </a:solidFill>
        </p:grpSpPr>
        <p:sp>
          <p:nvSpPr>
            <p:cNvPr id="26" name="Rectangle: Rounded Corners 25">
              <a:extLst>
                <a:ext uri="{FF2B5EF4-FFF2-40B4-BE49-F238E27FC236}">
                  <a16:creationId xmlns:a16="http://schemas.microsoft.com/office/drawing/2014/main" id="{A7CDE743-E98D-2FA0-7F84-4CBC93402A1B}"/>
                </a:ext>
              </a:extLst>
            </p:cNvPr>
            <p:cNvSpPr/>
            <p:nvPr/>
          </p:nvSpPr>
          <p:spPr>
            <a:xfrm>
              <a:off x="339090" y="2119065"/>
              <a:ext cx="6004571" cy="678960"/>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27" name="Rectangle: Rounded Corners 10">
              <a:extLst>
                <a:ext uri="{FF2B5EF4-FFF2-40B4-BE49-F238E27FC236}">
                  <a16:creationId xmlns:a16="http://schemas.microsoft.com/office/drawing/2014/main" id="{1AD7858C-34C1-6C02-AE89-46E40126B0AD}"/>
                </a:ext>
              </a:extLst>
            </p:cNvPr>
            <p:cNvSpPr txBox="1"/>
            <p:nvPr/>
          </p:nvSpPr>
          <p:spPr>
            <a:xfrm>
              <a:off x="372234" y="2152209"/>
              <a:ext cx="5938283" cy="612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9435" tIns="0" rIns="179435" bIns="0" numCol="1" spcCol="1270" anchor="ctr" anchorCtr="0">
              <a:noAutofit/>
            </a:bodyPr>
            <a:lstStyle/>
            <a:p>
              <a:pPr marL="0" lvl="0" indent="0" algn="l" defTabSz="889000">
                <a:lnSpc>
                  <a:spcPct val="90000"/>
                </a:lnSpc>
                <a:spcBef>
                  <a:spcPct val="0"/>
                </a:spcBef>
                <a:spcAft>
                  <a:spcPct val="35000"/>
                </a:spcAft>
                <a:buNone/>
              </a:pPr>
              <a:r>
                <a:rPr lang="en-US" sz="3200" b="1" kern="1200" baseline="0" dirty="0">
                  <a:latin typeface="Arial Narrow" panose="020B0606020202030204" pitchFamily="34" charset="0"/>
                </a:rPr>
                <a:t>Task 1: Public Outreach &amp; Coord. Support</a:t>
              </a:r>
              <a:endParaRPr lang="en-US" sz="3200" kern="1200" dirty="0">
                <a:latin typeface="Arial Narrow" panose="020B0606020202030204" pitchFamily="34" charset="0"/>
              </a:endParaRPr>
            </a:p>
          </p:txBody>
        </p:sp>
      </p:grpSp>
    </p:spTree>
    <p:extLst>
      <p:ext uri="{BB962C8B-B14F-4D97-AF65-F5344CB8AC3E}">
        <p14:creationId xmlns:p14="http://schemas.microsoft.com/office/powerpoint/2010/main" val="2408407664"/>
      </p:ext>
    </p:extLst>
  </p:cSld>
  <p:clrMapOvr>
    <a:masterClrMapping/>
  </p:clrMapOvr>
  <p:transition spd="med"/>
</p:sld>
</file>

<file path=ppt/theme/theme1.xml><?xml version="1.0" encoding="utf-8"?>
<a:theme xmlns:a="http://schemas.openxmlformats.org/drawingml/2006/main" name="MainMaster">
  <a:themeElements>
    <a:clrScheme name="ESJGWA">
      <a:dk1>
        <a:srgbClr val="000000"/>
      </a:dk1>
      <a:lt1>
        <a:srgbClr val="FFFFFF"/>
      </a:lt1>
      <a:dk2>
        <a:srgbClr val="5E5E5E"/>
      </a:dk2>
      <a:lt2>
        <a:srgbClr val="D5D5D5"/>
      </a:lt2>
      <a:accent1>
        <a:srgbClr val="0D70B3"/>
      </a:accent1>
      <a:accent2>
        <a:srgbClr val="42AAF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Narrow"/>
        <a:ea typeface="Arial Narrow"/>
        <a:cs typeface="Arial Narrow"/>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8E8FC7D68D8418BA2571963E40B16" ma:contentTypeVersion="13" ma:contentTypeDescription="Create a new document." ma:contentTypeScope="" ma:versionID="59166bfacd86c8b29b3663706eee5d44">
  <xsd:schema xmlns:xsd="http://www.w3.org/2001/XMLSchema" xmlns:xs="http://www.w3.org/2001/XMLSchema" xmlns:p="http://schemas.microsoft.com/office/2006/metadata/properties" xmlns:ns3="18b55189-5739-4778-b37e-d227db8e0272" xmlns:ns4="61f3af6e-181c-4edc-9a9f-8c40f7c569d0" targetNamespace="http://schemas.microsoft.com/office/2006/metadata/properties" ma:root="true" ma:fieldsID="efb790bf84596cad79ec89a19c01899d" ns3:_="" ns4:_="">
    <xsd:import namespace="18b55189-5739-4778-b37e-d227db8e0272"/>
    <xsd:import namespace="61f3af6e-181c-4edc-9a9f-8c40f7c56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55189-5739-4778-b37e-d227db8e02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f3af6e-181c-4edc-9a9f-8c40f7c56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AC0A23-2130-468A-AA97-A8F30EAB8C7D}">
  <ds:schemaRefs>
    <ds:schemaRef ds:uri="http://schemas.microsoft.com/sharepoint/v3/contenttype/forms"/>
  </ds:schemaRefs>
</ds:datastoreItem>
</file>

<file path=customXml/itemProps2.xml><?xml version="1.0" encoding="utf-8"?>
<ds:datastoreItem xmlns:ds="http://schemas.openxmlformats.org/officeDocument/2006/customXml" ds:itemID="{FECF74D8-C860-49C4-9FE6-F5C1FD16D07E}">
  <ds:schemaRefs>
    <ds:schemaRef ds:uri="http://schemas.microsoft.com/office/infopath/2007/PartnerControls"/>
    <ds:schemaRef ds:uri="18b55189-5739-4778-b37e-d227db8e0272"/>
    <ds:schemaRef ds:uri="http://purl.org/dc/dcmitype/"/>
    <ds:schemaRef ds:uri="http://schemas.openxmlformats.org/package/2006/metadata/core-properties"/>
    <ds:schemaRef ds:uri="http://purl.org/dc/elements/1.1/"/>
    <ds:schemaRef ds:uri="61f3af6e-181c-4edc-9a9f-8c40f7c569d0"/>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29752DB-E161-4C24-B047-3A81486192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55189-5739-4778-b37e-d227db8e0272"/>
    <ds:schemaRef ds:uri="61f3af6e-181c-4edc-9a9f-8c40f7c56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20350</TotalTime>
  <Words>1624</Words>
  <Application>Microsoft Office PowerPoint</Application>
  <PresentationFormat>Widescreen</PresentationFormat>
  <Paragraphs>176</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Helvetica Neue</vt:lpstr>
      <vt:lpstr>Helvetica Neue Medium</vt:lpstr>
      <vt:lpstr>Wingdings</vt:lpstr>
      <vt:lpstr>MainMaster</vt:lpstr>
      <vt:lpstr>GWA Steering Committee April 10, 2024</vt:lpstr>
      <vt:lpstr>Today’s Agenda</vt:lpstr>
      <vt:lpstr>Meeting Goals</vt:lpstr>
      <vt:lpstr>Today’s Presenters</vt:lpstr>
      <vt:lpstr>DWR SGMA Facilitation Support Services</vt:lpstr>
      <vt:lpstr>DWR’s FSS Program DOES Cover</vt:lpstr>
      <vt:lpstr>DWR’s FSS Program DOES NOT Cover</vt:lpstr>
      <vt:lpstr>Eastern San Joaquin’s ISP-54</vt:lpstr>
      <vt:lpstr>Eastern San Joaquin's FSS Tasks</vt:lpstr>
      <vt:lpstr>Eastern San Joaquin's FSS Tasks</vt:lpstr>
      <vt:lpstr>Eastern San Joaquin's FSS Tasks</vt:lpstr>
      <vt:lpstr>Eastern San Joaquin's FSS Tasks</vt:lpstr>
      <vt:lpstr>C&amp;E Framework</vt:lpstr>
      <vt:lpstr>C&amp;E Framework Key Findings &amp; Recommendations</vt:lpstr>
      <vt:lpstr>C&amp;E Framework Key Findings &amp; Recommendations (cont.)</vt:lpstr>
      <vt:lpstr>C&amp;E Framework -&gt; C&amp;E Plan</vt:lpstr>
      <vt:lpstr>C&amp;E Plan</vt:lpstr>
      <vt:lpstr>C&amp;E Plan</vt:lpstr>
      <vt:lpstr>C&amp;E Plan Anticipated Schedule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Kennedy</dc:creator>
  <cp:lastModifiedBy>Provencio, Angie [PW]</cp:lastModifiedBy>
  <cp:revision>134</cp:revision>
  <cp:lastPrinted>2021-01-13T17:51:46Z</cp:lastPrinted>
  <dcterms:created xsi:type="dcterms:W3CDTF">2020-02-07T17:04:32Z</dcterms:created>
  <dcterms:modified xsi:type="dcterms:W3CDTF">2024-05-08T18:10:27Z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0x01010015D8E8FC7D68D8418BA2571963E40B16</vt:lpwstr>
  </property>
</Properties>
</file>