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2"/>
  </p:notesMasterIdLst>
  <p:sldIdLst>
    <p:sldId id="593" r:id="rId2"/>
    <p:sldId id="781" r:id="rId3"/>
    <p:sldId id="796" r:id="rId4"/>
    <p:sldId id="867" r:id="rId5"/>
    <p:sldId id="1022" r:id="rId6"/>
    <p:sldId id="946" r:id="rId7"/>
    <p:sldId id="877" r:id="rId8"/>
    <p:sldId id="948" r:id="rId9"/>
    <p:sldId id="947" r:id="rId10"/>
    <p:sldId id="936" r:id="rId11"/>
    <p:sldId id="1018" r:id="rId12"/>
    <p:sldId id="1020" r:id="rId13"/>
    <p:sldId id="990" r:id="rId14"/>
    <p:sldId id="1019" r:id="rId15"/>
    <p:sldId id="1021" r:id="rId16"/>
    <p:sldId id="1012" r:id="rId17"/>
    <p:sldId id="1013" r:id="rId18"/>
    <p:sldId id="1008" r:id="rId19"/>
    <p:sldId id="504" r:id="rId20"/>
    <p:sldId id="606" r:id="rId21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Lott" initials="CL" lastIdx="3" clrIdx="0">
    <p:extLst/>
  </p:cmAuthor>
  <p:cmAuthor id="2" name="schaelene rollin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5912"/>
    <a:srgbClr val="C0C0C0"/>
    <a:srgbClr val="00446B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2" autoAdjust="0"/>
    <p:restoredTop sz="87068" autoAdjust="0"/>
  </p:normalViewPr>
  <p:slideViewPr>
    <p:cSldViewPr snapToGrid="0" snapToObjects="1">
      <p:cViewPr varScale="1">
        <p:scale>
          <a:sx n="104" d="100"/>
          <a:sy n="104" d="100"/>
        </p:scale>
        <p:origin x="108" y="4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6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1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96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12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58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27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4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83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22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27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5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9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708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09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708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09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708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5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708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5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708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40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708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7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321469" indent="-321469">
              <a:buFont typeface="Arial"/>
              <a:buChar char="•"/>
              <a:defRPr/>
            </a:lvl1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7226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 numCol="2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lvl1pPr>
            <a:lvl3pPr marL="476250" indent="0">
              <a:buNone/>
              <a:defRPr/>
            </a:lvl3pPr>
          </a:lstStyle>
          <a:p>
            <a:pPr lvl="0"/>
            <a:r>
              <a:rPr lang="en-US" dirty="0"/>
              <a:t>Click to edit bullet styles 2 columns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</p:txBody>
      </p:sp>
    </p:spTree>
    <p:extLst>
      <p:ext uri="{BB962C8B-B14F-4D97-AF65-F5344CB8AC3E}">
        <p14:creationId xmlns:p14="http://schemas.microsoft.com/office/powerpoint/2010/main" val="5379297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90" tIns="17145" rIns="34290" bIns="17145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70524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BoyWashingHandsNarrowWidt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05000" cy="5143500"/>
          </a:xfrm>
          <a:prstGeom prst="rect">
            <a:avLst/>
          </a:prstGeom>
        </p:spPr>
      </p:pic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5" name="ESJGWALogoColorSmall.png" descr="ESJGWALogoColorSmall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400149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4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205431" y="1438547"/>
            <a:ext cx="1550068" cy="2932418"/>
          </a:xfrm>
          <a:prstGeom prst="rect">
            <a:avLst/>
          </a:prstGeom>
        </p:spPr>
        <p:txBody>
          <a:bodyPr vert="horz" lIns="34290" tIns="17145" rIns="34290" bIns="17145"/>
          <a:lstStyle>
            <a:lvl1pPr algn="ctr">
              <a:defRPr sz="2700" i="1"/>
            </a:lvl1pPr>
            <a:lvl2pPr marL="238125" indent="0">
              <a:buNone/>
              <a:defRPr/>
            </a:lvl2pPr>
          </a:lstStyle>
          <a:p>
            <a:pPr lvl="0"/>
            <a:r>
              <a:rPr lang="en-US" dirty="0"/>
              <a:t>Click to edit callout text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9639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Right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4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904902" y="1106772"/>
            <a:ext cx="7239098" cy="4036727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baseline="0"/>
            </a:lvl1pPr>
          </a:lstStyle>
          <a:p>
            <a:pPr lvl="0"/>
            <a:r>
              <a:rPr lang="en-US" dirty="0"/>
              <a:t>Click picture, graph or video icon to place content in this box</a:t>
            </a:r>
          </a:p>
        </p:txBody>
      </p:sp>
    </p:spTree>
    <p:extLst>
      <p:ext uri="{BB962C8B-B14F-4D97-AF65-F5344CB8AC3E}">
        <p14:creationId xmlns:p14="http://schemas.microsoft.com/office/powerpoint/2010/main" val="542566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459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1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1906563" cy="5143500"/>
          </a:xfrm>
          <a:prstGeom prst="rect">
            <a:avLst/>
          </a:prstGeom>
          <a:solidFill>
            <a:srgbClr val="43AA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93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7" r:id="rId3"/>
    <p:sldLayoutId id="2147483674" r:id="rId4"/>
    <p:sldLayoutId id="2147483676" r:id="rId5"/>
    <p:sldLayoutId id="2147483679" r:id="rId6"/>
    <p:sldLayoutId id="2147483678" r:id="rId7"/>
  </p:sldLayoutIdLst>
  <p:transition spd="med"/>
  <p:txStyles>
    <p:titleStyle>
      <a:lvl1pPr marL="0" marR="0" indent="0" algn="l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1pPr>
      <a:lvl2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2pPr>
      <a:lvl3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3pPr>
      <a:lvl4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4pPr>
      <a:lvl5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5pPr>
      <a:lvl6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6pPr>
      <a:lvl7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7pPr>
      <a:lvl8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8pPr>
      <a:lvl9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9pPr>
    </p:titleStyle>
    <p:bodyStyle>
      <a:lvl1pPr marL="0" marR="0" indent="0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None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peWIthD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17094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3" descr="ESJGWALogoWhiteLar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21" y="2621961"/>
            <a:ext cx="4205288" cy="8858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0051" y="3707559"/>
            <a:ext cx="8229600" cy="857250"/>
          </a:xfrm>
        </p:spPr>
        <p:txBody>
          <a:bodyPr/>
          <a:lstStyle/>
          <a:p>
            <a:r>
              <a:rPr lang="en-US" sz="4400" dirty="0"/>
              <a:t>Materials for GSA Outreach</a:t>
            </a:r>
            <a:br>
              <a:rPr lang="en-US" sz="4400" dirty="0"/>
            </a:br>
            <a:r>
              <a:rPr lang="en-US" sz="4400" dirty="0"/>
              <a:t>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063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-4282" y="3664336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slide-5.jpg" descr="slide-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3543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60D8015-3A2F-4B2C-8365-498CA53FB57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4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42F1C64-7E6D-45C3-A5B3-6E6D7B39E889}"/>
              </a:ext>
            </a:extLst>
          </p:cNvPr>
          <p:cNvSpPr/>
          <p:nvPr/>
        </p:nvSpPr>
        <p:spPr>
          <a:xfrm>
            <a:off x="-8563" y="37170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3948914"/>
            <a:ext cx="8229600" cy="857250"/>
          </a:xfrm>
        </p:spPr>
        <p:txBody>
          <a:bodyPr/>
          <a:lstStyle/>
          <a:p>
            <a:r>
              <a:rPr lang="en-US" sz="3600" dirty="0"/>
              <a:t>Sustainable Yield</a:t>
            </a:r>
          </a:p>
        </p:txBody>
      </p:sp>
    </p:spTree>
    <p:extLst>
      <p:ext uri="{BB962C8B-B14F-4D97-AF65-F5344CB8AC3E}">
        <p14:creationId xmlns:p14="http://schemas.microsoft.com/office/powerpoint/2010/main" val="35298611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997" y="121926"/>
            <a:ext cx="6084083" cy="857250"/>
          </a:xfrm>
        </p:spPr>
        <p:txBody>
          <a:bodyPr/>
          <a:lstStyle/>
          <a:p>
            <a:r>
              <a:rPr lang="en-US" dirty="0"/>
              <a:t>What is Sustainable Yield?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598108-74D1-49FA-B0B1-79F0E88FCE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62433" y="1496670"/>
            <a:ext cx="6252917" cy="320303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“Sustainable yield means the maximum quantity of water, calculated over a base period representative of long-term conditions in the basin and including any temporary surplus, that can be withdrawn annually from a groundwater supply without causing an undesirable result.”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/>
              <a:t>California Water Code Section 10721</a:t>
            </a:r>
          </a:p>
          <a:p>
            <a:pPr lvl="1" algn="ctr">
              <a:spcBef>
                <a:spcPts val="0"/>
              </a:spcBef>
            </a:pPr>
            <a:endParaRPr lang="en-US" dirty="0">
              <a:highlight>
                <a:srgbClr val="FFFF00"/>
              </a:highlight>
            </a:endParaRP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F7B7EC6-E123-49FD-B5A5-9ED024A395A4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11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7010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742" y="109815"/>
            <a:ext cx="6084083" cy="857250"/>
          </a:xfrm>
        </p:spPr>
        <p:txBody>
          <a:bodyPr/>
          <a:lstStyle/>
          <a:p>
            <a:r>
              <a:rPr lang="en-US" dirty="0"/>
              <a:t>Sustainable Yield Actions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F7B7EC6-E123-49FD-B5A5-9ED024A395A4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12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BA8AAE-0EAA-4D73-AA98-1DBB7DCD9C4C}"/>
              </a:ext>
            </a:extLst>
          </p:cNvPr>
          <p:cNvSpPr txBox="1">
            <a:spLocks/>
          </p:cNvSpPr>
          <p:nvPr/>
        </p:nvSpPr>
        <p:spPr>
          <a:xfrm>
            <a:off x="2328097" y="1360432"/>
            <a:ext cx="6312326" cy="3203032"/>
          </a:xfrm>
          <a:prstGeom prst="rect">
            <a:avLst/>
          </a:prstGeom>
        </p:spPr>
        <p:txBody>
          <a:bodyPr vert="horz" lIns="34290" tIns="17145" rIns="34290" bIns="17145" numCol="1"/>
          <a:lstStyle>
            <a:lvl1pPr marL="321469" marR="0" indent="-321469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buNone/>
            </a:pPr>
            <a:r>
              <a:rPr lang="en-US" sz="2400" b="1" dirty="0"/>
              <a:t>Demand-side sustainability actions:</a:t>
            </a:r>
          </a:p>
          <a:p>
            <a:pPr lvl="1" hangingPunct="1">
              <a:spcBef>
                <a:spcPts val="0"/>
              </a:spcBef>
            </a:pPr>
            <a:r>
              <a:rPr lang="en-US" sz="2000" dirty="0"/>
              <a:t>Reduce agricultural and urban GW use to achieve sustainability</a:t>
            </a:r>
          </a:p>
          <a:p>
            <a:pPr marL="0" indent="0" hangingPunct="1">
              <a:spcBef>
                <a:spcPts val="0"/>
              </a:spcBef>
              <a:buNone/>
            </a:pPr>
            <a:endParaRPr lang="en-US" sz="2400" dirty="0"/>
          </a:p>
          <a:p>
            <a:pPr marL="0" indent="0" hangingPunct="1">
              <a:spcBef>
                <a:spcPts val="0"/>
              </a:spcBef>
              <a:buNone/>
            </a:pPr>
            <a:r>
              <a:rPr lang="en-US" sz="2400" b="1" dirty="0"/>
              <a:t>Supply-side sustainability actions:</a:t>
            </a:r>
          </a:p>
          <a:p>
            <a:pPr lvl="1" hangingPunct="1">
              <a:spcBef>
                <a:spcPts val="0"/>
              </a:spcBef>
            </a:pPr>
            <a:r>
              <a:rPr lang="en-US" sz="2000" dirty="0"/>
              <a:t>Identify project and management actions to achieve sustainability</a:t>
            </a:r>
          </a:p>
          <a:p>
            <a:pPr lvl="1" hangingPunct="1">
              <a:spcBef>
                <a:spcPts val="0"/>
              </a:spcBef>
            </a:pPr>
            <a:endParaRPr lang="en-US" sz="2000" dirty="0"/>
          </a:p>
          <a:p>
            <a:pPr marL="0" indent="0" hangingPunct="1">
              <a:spcBef>
                <a:spcPts val="0"/>
              </a:spcBef>
              <a:buNone/>
            </a:pPr>
            <a:r>
              <a:rPr lang="en-US" sz="2400" b="1" dirty="0"/>
              <a:t>Composite sustainability actions:</a:t>
            </a:r>
          </a:p>
          <a:p>
            <a:pPr lvl="1" hangingPunct="1">
              <a:spcBef>
                <a:spcPts val="0"/>
              </a:spcBef>
            </a:pPr>
            <a:r>
              <a:rPr lang="en-US" sz="2000" dirty="0"/>
              <a:t>Combination of demand-side and supply-side actions</a:t>
            </a:r>
          </a:p>
          <a:p>
            <a:pPr lvl="1" hangingPunct="1"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804780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742" y="109815"/>
            <a:ext cx="6084083" cy="857250"/>
          </a:xfrm>
        </p:spPr>
        <p:txBody>
          <a:bodyPr/>
          <a:lstStyle/>
          <a:p>
            <a:r>
              <a:rPr lang="en-US" dirty="0"/>
              <a:t>Sustainable Yield Modeling Assumptions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598108-74D1-49FA-B0B1-79F0E88FCE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00416" y="1202254"/>
            <a:ext cx="7020213" cy="2078259"/>
          </a:xfrm>
        </p:spPr>
        <p:txBody>
          <a:bodyPr/>
          <a:lstStyle/>
          <a:p>
            <a:pPr lvl="1">
              <a:spcBef>
                <a:spcPts val="0"/>
              </a:spcBef>
              <a:buClr>
                <a:schemeClr val="bg1"/>
              </a:buClr>
            </a:pPr>
            <a:r>
              <a:rPr lang="en-US" sz="2200" dirty="0"/>
              <a:t>Determine GW use reduction by 2040 to provide a soft transition to complete sustainability conditions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F7B7EC6-E123-49FD-B5A5-9ED024A395A4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13</a:t>
            </a:fld>
            <a:endParaRPr lang="en-US" sz="1200" dirty="0">
              <a:solidFill>
                <a:srgbClr val="C0C0C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3829DB-9C33-42D6-8B01-F0E1480D62A2}"/>
              </a:ext>
            </a:extLst>
          </p:cNvPr>
          <p:cNvGrpSpPr/>
          <p:nvPr/>
        </p:nvGrpSpPr>
        <p:grpSpPr>
          <a:xfrm>
            <a:off x="2351316" y="2116782"/>
            <a:ext cx="5958497" cy="2584996"/>
            <a:chOff x="2974342" y="3415794"/>
            <a:chExt cx="4500516" cy="15544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2CA40F1-646B-4C04-A372-EB4B01ACAD83}"/>
                </a:ext>
              </a:extLst>
            </p:cNvPr>
            <p:cNvSpPr/>
            <p:nvPr/>
          </p:nvSpPr>
          <p:spPr>
            <a:xfrm>
              <a:off x="2974342" y="3415794"/>
              <a:ext cx="4500516" cy="155448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4485C4-283A-4501-B7D2-9DC9A0DACF56}"/>
                </a:ext>
              </a:extLst>
            </p:cNvPr>
            <p:cNvGrpSpPr/>
            <p:nvPr/>
          </p:nvGrpSpPr>
          <p:grpSpPr>
            <a:xfrm>
              <a:off x="3224185" y="3578155"/>
              <a:ext cx="4125770" cy="1278329"/>
              <a:chOff x="1782616" y="4692073"/>
              <a:chExt cx="4125770" cy="138843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D0FC740-991A-45BD-AD2D-769B83FB24BE}"/>
                  </a:ext>
                </a:extLst>
              </p:cNvPr>
              <p:cNvCxnSpPr/>
              <p:nvPr/>
            </p:nvCxnSpPr>
            <p:spPr>
              <a:xfrm>
                <a:off x="1782616" y="4692073"/>
                <a:ext cx="0" cy="108065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C09656C-6E4F-4B51-8A74-E42034468D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82616" y="5772727"/>
                <a:ext cx="4125765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9C81DFD-1866-4A6E-BE9F-6ABCBE00CAB2}"/>
                  </a:ext>
                </a:extLst>
              </p:cNvPr>
              <p:cNvCxnSpPr/>
              <p:nvPr/>
            </p:nvCxnSpPr>
            <p:spPr>
              <a:xfrm>
                <a:off x="3071090" y="4692073"/>
                <a:ext cx="0" cy="1080654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8F827C-F815-4609-A9CB-7CCF458258FE}"/>
                  </a:ext>
                </a:extLst>
              </p:cNvPr>
              <p:cNvSpPr txBox="1"/>
              <p:nvPr/>
            </p:nvSpPr>
            <p:spPr>
              <a:xfrm>
                <a:off x="1782616" y="5772727"/>
                <a:ext cx="1288475" cy="269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20-Years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9C5F8D-01E1-4853-9557-E447EC220ECF}"/>
                  </a:ext>
                </a:extLst>
              </p:cNvPr>
              <p:cNvSpPr txBox="1"/>
              <p:nvPr/>
            </p:nvSpPr>
            <p:spPr>
              <a:xfrm>
                <a:off x="3071090" y="5772727"/>
                <a:ext cx="28372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50-Years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B335B29-7609-4423-814E-203E8E6596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616" y="5789455"/>
                <a:ext cx="0" cy="27432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EDDD5AC-F5F5-4545-AB55-F4BF9F25D6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1090" y="5789455"/>
                <a:ext cx="0" cy="27432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F7517CD-84A7-4CF7-93DC-8D43326235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8386" y="5789455"/>
                <a:ext cx="0" cy="27432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6F3EEAF-2A67-46E1-A115-F84743F5A5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82616" y="5926615"/>
                <a:ext cx="274320" cy="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B156640-1C92-42D3-ABE3-FE64480EC8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96770" y="5926615"/>
                <a:ext cx="274320" cy="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10EE8C9-14D3-4CE5-A363-D4801277F8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71090" y="5926615"/>
                <a:ext cx="914400" cy="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A1825FE-7778-4DE7-ADCE-DAA1674AE4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93986" y="5926615"/>
                <a:ext cx="914400" cy="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DD04675-9DC9-4E6F-BFDF-583ABF1198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5431" y="4761387"/>
                <a:ext cx="1097280" cy="457200"/>
              </a:xfrm>
              <a:prstGeom prst="straightConnector1">
                <a:avLst/>
              </a:prstGeom>
              <a:ln w="57150">
                <a:solidFill>
                  <a:srgbClr val="C75B1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05E4585-972B-4770-A511-BF6F41023C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3905" y="5184903"/>
                <a:ext cx="2468880" cy="0"/>
              </a:xfrm>
              <a:prstGeom prst="straightConnector1">
                <a:avLst/>
              </a:prstGeom>
              <a:ln w="57150">
                <a:solidFill>
                  <a:srgbClr val="C75B1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D86D95F-DB8A-4F21-B767-DC543ED6F913}"/>
                </a:ext>
              </a:extLst>
            </p:cNvPr>
            <p:cNvSpPr/>
            <p:nvPr/>
          </p:nvSpPr>
          <p:spPr>
            <a:xfrm rot="16200000">
              <a:off x="2598224" y="3972883"/>
              <a:ext cx="994959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Calibri" panose="020F0502020204030204" pitchFamily="34" charset="0"/>
                  <a:ea typeface="+mn-ea"/>
                  <a:cs typeface="+mn-cs"/>
                  <a:sym typeface="Helvetica Neue Medium"/>
                </a:rPr>
                <a:t>Basin Storage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EC7D130-6A37-4CF6-B3E8-F8BBED8A55B7}"/>
              </a:ext>
            </a:extLst>
          </p:cNvPr>
          <p:cNvSpPr txBox="1"/>
          <p:nvPr/>
        </p:nvSpPr>
        <p:spPr>
          <a:xfrm>
            <a:off x="2682098" y="4335968"/>
            <a:ext cx="1705878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>
                <a:solidFill>
                  <a:srgbClr val="C75B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Period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594E2D-B392-49E3-82F7-571F4677063F}"/>
              </a:ext>
            </a:extLst>
          </p:cNvPr>
          <p:cNvSpPr txBox="1"/>
          <p:nvPr/>
        </p:nvSpPr>
        <p:spPr>
          <a:xfrm>
            <a:off x="4454440" y="4326809"/>
            <a:ext cx="3631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75B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 Management</a:t>
            </a:r>
          </a:p>
        </p:txBody>
      </p:sp>
    </p:spTree>
    <p:extLst>
      <p:ext uri="{BB962C8B-B14F-4D97-AF65-F5344CB8AC3E}">
        <p14:creationId xmlns:p14="http://schemas.microsoft.com/office/powerpoint/2010/main" val="26389919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742" y="109815"/>
            <a:ext cx="6084083" cy="857250"/>
          </a:xfrm>
        </p:spPr>
        <p:txBody>
          <a:bodyPr/>
          <a:lstStyle/>
          <a:p>
            <a:r>
              <a:rPr lang="en-US" dirty="0"/>
              <a:t>Summary: Sustainable Yield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598108-74D1-49FA-B0B1-79F0E88FCE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00416" y="1202254"/>
            <a:ext cx="7020213" cy="2078259"/>
          </a:xfrm>
        </p:spPr>
        <p:txBody>
          <a:bodyPr/>
          <a:lstStyle/>
          <a:p>
            <a:pPr lvl="1">
              <a:spcBef>
                <a:spcPts val="0"/>
              </a:spcBef>
              <a:buClr>
                <a:schemeClr val="bg1"/>
              </a:buClr>
            </a:pPr>
            <a:r>
              <a:rPr lang="en-US" sz="2200" dirty="0"/>
              <a:t>To maintain sustainability, long-term GW use to be reduced between 2020 and 2040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F7B7EC6-E123-49FD-B5A5-9ED024A395A4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14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B1BBE6C-5A2B-45BE-8B9B-A8C2C1C5B613}"/>
              </a:ext>
            </a:extLst>
          </p:cNvPr>
          <p:cNvSpPr txBox="1">
            <a:spLocks/>
          </p:cNvSpPr>
          <p:nvPr/>
        </p:nvSpPr>
        <p:spPr>
          <a:xfrm>
            <a:off x="2354359" y="2241383"/>
            <a:ext cx="6312326" cy="3203032"/>
          </a:xfrm>
          <a:prstGeom prst="rect">
            <a:avLst/>
          </a:prstGeom>
        </p:spPr>
        <p:txBody>
          <a:bodyPr vert="horz" lIns="34290" tIns="17145" rIns="34290" bIns="17145" numCol="1"/>
          <a:lstStyle>
            <a:lvl1pPr marL="321469" marR="0" indent="-321469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buNone/>
            </a:pPr>
            <a:r>
              <a:rPr lang="en-US" sz="2400" dirty="0"/>
              <a:t>Next Steps: </a:t>
            </a:r>
          </a:p>
          <a:p>
            <a:pPr lvl="1" hangingPunct="1">
              <a:spcBef>
                <a:spcPts val="0"/>
              </a:spcBef>
            </a:pPr>
            <a:r>
              <a:rPr lang="en-US" sz="2200" dirty="0"/>
              <a:t>Supply-side sustainability actions: Identify project and management actions to achieve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89782900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-4282" y="3664336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slide-5.jpg" descr="slide-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3543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60D8015-3A2F-4B2C-8365-498CA53FB57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4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42F1C64-7E6D-45C3-A5B3-6E6D7B39E889}"/>
              </a:ext>
            </a:extLst>
          </p:cNvPr>
          <p:cNvSpPr/>
          <p:nvPr/>
        </p:nvSpPr>
        <p:spPr>
          <a:xfrm>
            <a:off x="-8563" y="37170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3948914"/>
            <a:ext cx="8229600" cy="857250"/>
          </a:xfrm>
        </p:spPr>
        <p:txBody>
          <a:bodyPr/>
          <a:lstStyle/>
          <a:p>
            <a:r>
              <a:rPr lang="en-US" sz="3600" dirty="0"/>
              <a:t>Projects and Management Actions</a:t>
            </a:r>
          </a:p>
        </p:txBody>
      </p:sp>
    </p:spTree>
    <p:extLst>
      <p:ext uri="{BB962C8B-B14F-4D97-AF65-F5344CB8AC3E}">
        <p14:creationId xmlns:p14="http://schemas.microsoft.com/office/powerpoint/2010/main" val="158368730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8090A-6920-4779-ADD3-9B6FADA6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70" y="121926"/>
            <a:ext cx="5306693" cy="857250"/>
          </a:xfrm>
        </p:spPr>
        <p:txBody>
          <a:bodyPr/>
          <a:lstStyle/>
          <a:p>
            <a:r>
              <a:rPr lang="en-US" dirty="0"/>
              <a:t>Approaches to Meeting Sustainable Yield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80E07E-A34C-4530-94F6-9DE647F21B2E}"/>
              </a:ext>
            </a:extLst>
          </p:cNvPr>
          <p:cNvSpPr/>
          <p:nvPr/>
        </p:nvSpPr>
        <p:spPr>
          <a:xfrm>
            <a:off x="6962916" y="1241379"/>
            <a:ext cx="1910567" cy="55399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Basin-Wide Approach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C62426-EC22-4FE3-95A7-57E0489826E8}"/>
              </a:ext>
            </a:extLst>
          </p:cNvPr>
          <p:cNvSpPr/>
          <p:nvPr/>
        </p:nvSpPr>
        <p:spPr>
          <a:xfrm>
            <a:off x="2342643" y="1232364"/>
            <a:ext cx="1910567" cy="553998"/>
          </a:xfrm>
          <a:prstGeom prst="rect">
            <a:avLst/>
          </a:prstGeom>
          <a:solidFill>
            <a:srgbClr val="AE5912"/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Allocation Approach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16490E-2FD5-44EE-939D-A1270AEFDE47}"/>
              </a:ext>
            </a:extLst>
          </p:cNvPr>
          <p:cNvSpPr/>
          <p:nvPr/>
        </p:nvSpPr>
        <p:spPr>
          <a:xfrm>
            <a:off x="4805557" y="4146088"/>
            <a:ext cx="1982771" cy="615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Basin Sustainability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901812-FEC9-4DB4-A43A-5973A42BA143}"/>
              </a:ext>
            </a:extLst>
          </p:cNvPr>
          <p:cNvSpPr/>
          <p:nvPr/>
        </p:nvSpPr>
        <p:spPr>
          <a:xfrm>
            <a:off x="2342644" y="2203735"/>
            <a:ext cx="1948939" cy="646331"/>
          </a:xfrm>
          <a:prstGeom prst="rect">
            <a:avLst/>
          </a:prstGeom>
          <a:solidFill>
            <a:srgbClr val="7030A0"/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en-US" sz="1400" b="0" dirty="0">
                <a:solidFill>
                  <a:srgbClr val="FFFFFF"/>
                </a:solidFill>
                <a:sym typeface="Helvetica Neue Medium"/>
              </a:rPr>
              <a:t>AF/acre groundwater allocation to meet sustainable yield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CFE18-05B4-4F34-9242-6AC1A3C31D35}"/>
              </a:ext>
            </a:extLst>
          </p:cNvPr>
          <p:cNvSpPr/>
          <p:nvPr/>
        </p:nvSpPr>
        <p:spPr>
          <a:xfrm>
            <a:off x="6962905" y="2250730"/>
            <a:ext cx="1910567" cy="646331"/>
          </a:xfrm>
          <a:prstGeom prst="rect">
            <a:avLst/>
          </a:prstGeom>
          <a:solidFill>
            <a:srgbClr val="7030A0"/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Basin-wide supply projects eliminate overdraft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9078B60-3DE6-4A46-8C36-0E79ACC505A4}"/>
              </a:ext>
            </a:extLst>
          </p:cNvPr>
          <p:cNvSpPr/>
          <p:nvPr/>
        </p:nvSpPr>
        <p:spPr>
          <a:xfrm rot="5400000">
            <a:off x="7813902" y="1875881"/>
            <a:ext cx="292231" cy="311084"/>
          </a:xfrm>
          <a:prstGeom prst="right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933A1B-44E2-4384-8050-E37D115BA00D}"/>
              </a:ext>
            </a:extLst>
          </p:cNvPr>
          <p:cNvSpPr/>
          <p:nvPr/>
        </p:nvSpPr>
        <p:spPr>
          <a:xfrm>
            <a:off x="7007561" y="3499655"/>
            <a:ext cx="1908078" cy="646331"/>
          </a:xfrm>
          <a:prstGeom prst="rect">
            <a:avLst/>
          </a:prstGeom>
          <a:solidFill>
            <a:srgbClr val="7030A0"/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1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All groundwater users pay into project implementation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0C7E311-4DAF-4F6C-9C5F-058F51DD1B4B}"/>
              </a:ext>
            </a:extLst>
          </p:cNvPr>
          <p:cNvSpPr/>
          <p:nvPr/>
        </p:nvSpPr>
        <p:spPr>
          <a:xfrm rot="5400000">
            <a:off x="3151810" y="1839800"/>
            <a:ext cx="292231" cy="311084"/>
          </a:xfrm>
          <a:prstGeom prst="right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41DEFA-A50C-4ED5-8E42-F56297C463D0}"/>
              </a:ext>
            </a:extLst>
          </p:cNvPr>
          <p:cNvSpPr/>
          <p:nvPr/>
        </p:nvSpPr>
        <p:spPr>
          <a:xfrm>
            <a:off x="2342644" y="3266390"/>
            <a:ext cx="1982771" cy="1292662"/>
          </a:xfrm>
          <a:prstGeom prst="rect">
            <a:avLst/>
          </a:prstGeom>
          <a:solidFill>
            <a:srgbClr val="7030A0"/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Groundwater allocations are assigned to GSAs based on acreage; GSAs implement additional supply projects as needed / desired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73A71B1-DB9A-4307-B517-12E2287D67C7}"/>
              </a:ext>
            </a:extLst>
          </p:cNvPr>
          <p:cNvSpPr/>
          <p:nvPr/>
        </p:nvSpPr>
        <p:spPr>
          <a:xfrm rot="902113">
            <a:off x="4437111" y="4308622"/>
            <a:ext cx="292231" cy="311084"/>
          </a:xfrm>
          <a:prstGeom prst="right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C42AB84-550A-415C-ACDB-95F9B37848DA}"/>
              </a:ext>
            </a:extLst>
          </p:cNvPr>
          <p:cNvSpPr/>
          <p:nvPr/>
        </p:nvSpPr>
        <p:spPr>
          <a:xfrm rot="9769149">
            <a:off x="6868620" y="4304982"/>
            <a:ext cx="292231" cy="311084"/>
          </a:xfrm>
          <a:prstGeom prst="right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F74C6BA-E752-4024-98F4-CEF86E9027CB}"/>
              </a:ext>
            </a:extLst>
          </p:cNvPr>
          <p:cNvSpPr/>
          <p:nvPr/>
        </p:nvSpPr>
        <p:spPr>
          <a:xfrm rot="5400000">
            <a:off x="3148666" y="2917582"/>
            <a:ext cx="292231" cy="311084"/>
          </a:xfrm>
          <a:prstGeom prst="right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F90DFB2-E493-41B4-A8B3-F59DEC1A6F3E}"/>
              </a:ext>
            </a:extLst>
          </p:cNvPr>
          <p:cNvSpPr/>
          <p:nvPr/>
        </p:nvSpPr>
        <p:spPr>
          <a:xfrm rot="5400000">
            <a:off x="7813903" y="3051695"/>
            <a:ext cx="292231" cy="311084"/>
          </a:xfrm>
          <a:prstGeom prst="right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0E9422EB-486F-46A2-A575-B5175DF13002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16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5685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8090A-6920-4779-ADD3-9B6FADA6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931" y="121926"/>
            <a:ext cx="4468149" cy="857250"/>
          </a:xfrm>
        </p:spPr>
        <p:txBody>
          <a:bodyPr/>
          <a:lstStyle/>
          <a:p>
            <a:r>
              <a:rPr lang="en-US" dirty="0"/>
              <a:t>Comparison of Approaches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6D7B34-66CB-4BC9-B3FC-590B4C387B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3816" y="1238744"/>
          <a:ext cx="6994029" cy="365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343">
                  <a:extLst>
                    <a:ext uri="{9D8B030D-6E8A-4147-A177-3AD203B41FA5}">
                      <a16:colId xmlns:a16="http://schemas.microsoft.com/office/drawing/2014/main" val="729490401"/>
                    </a:ext>
                  </a:extLst>
                </a:gridCol>
                <a:gridCol w="2331343">
                  <a:extLst>
                    <a:ext uri="{9D8B030D-6E8A-4147-A177-3AD203B41FA5}">
                      <a16:colId xmlns:a16="http://schemas.microsoft.com/office/drawing/2014/main" val="3423557523"/>
                    </a:ext>
                  </a:extLst>
                </a:gridCol>
                <a:gridCol w="2331343">
                  <a:extLst>
                    <a:ext uri="{9D8B030D-6E8A-4147-A177-3AD203B41FA5}">
                      <a16:colId xmlns:a16="http://schemas.microsoft.com/office/drawing/2014/main" val="2423456105"/>
                    </a:ext>
                  </a:extLst>
                </a:gridCol>
              </a:tblGrid>
              <a:tr h="3251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0529"/>
                  </a:ext>
                </a:extLst>
              </a:tr>
              <a:tr h="165916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Allocation Approach</a:t>
                      </a:r>
                    </a:p>
                  </a:txBody>
                  <a:tcPr anchor="ctr">
                    <a:solidFill>
                      <a:srgbClr val="AE591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Standardized approach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Clear cut limits on pumping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Metering needed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Pumping limitations may be significant in some areas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More GSA oversight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306922"/>
                  </a:ext>
                </a:extLst>
              </a:tr>
              <a:tr h="165916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Basin-Wide Approach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May be more cost-effective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Could be scalable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Well positioned for outside funding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Preserves 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Projects must be economically feasible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7762"/>
                  </a:ext>
                </a:extLst>
              </a:tr>
            </a:tbl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B753678-17BF-4E02-AE5B-56B3875881DC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17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5118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269F-5A1D-42CE-90C6-44570799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35CD1-68DB-4320-9128-38987B9C40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numCol="1"/>
          <a:lstStyle/>
          <a:p>
            <a:r>
              <a:rPr lang="en-US" dirty="0"/>
              <a:t>A Projects and Management Actions workshop will be held as an extension to the Board Meeting</a:t>
            </a:r>
          </a:p>
          <a:p>
            <a:pPr marL="0" indent="0">
              <a:buNone/>
            </a:pPr>
            <a:r>
              <a:rPr lang="en-US" b="1" dirty="0"/>
              <a:t>	October 10, 2018</a:t>
            </a:r>
            <a:br>
              <a:rPr lang="en-US" dirty="0"/>
            </a:br>
            <a:r>
              <a:rPr lang="en-US" dirty="0"/>
              <a:t>	11:00-2:30 pm</a:t>
            </a:r>
            <a:br>
              <a:rPr lang="en-US" dirty="0"/>
            </a:br>
            <a:r>
              <a:rPr lang="en-US" dirty="0"/>
              <a:t>	Robert J. Cabral Agricultural Center</a:t>
            </a:r>
            <a:br>
              <a:rPr lang="en-US" dirty="0"/>
            </a:br>
            <a:r>
              <a:rPr lang="en-US" dirty="0"/>
              <a:t>	2101 E. Earhart Ave. Stockton, CA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FD7CFD5-3DAF-416D-8091-475FAC4890A3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18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992F7B-A887-4E19-B004-AF6792FB9C86}"/>
              </a:ext>
            </a:extLst>
          </p:cNvPr>
          <p:cNvSpPr/>
          <p:nvPr/>
        </p:nvSpPr>
        <p:spPr>
          <a:xfrm>
            <a:off x="2261507" y="2343150"/>
            <a:ext cx="5421086" cy="1632857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763595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-62774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DWR Technical Support Services Update</a:t>
            </a:r>
          </a:p>
        </p:txBody>
      </p:sp>
    </p:spTree>
    <p:extLst>
      <p:ext uri="{BB962C8B-B14F-4D97-AF65-F5344CB8AC3E}">
        <p14:creationId xmlns:p14="http://schemas.microsoft.com/office/powerpoint/2010/main" val="23832396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C97414-54D2-4EEB-8CF3-936EC54ED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0" y="1153171"/>
            <a:ext cx="8970579" cy="38847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2925" y="121926"/>
            <a:ext cx="5956155" cy="857250"/>
          </a:xfrm>
        </p:spPr>
        <p:txBody>
          <a:bodyPr/>
          <a:lstStyle/>
          <a:p>
            <a:r>
              <a:rPr lang="en-US" dirty="0"/>
              <a:t>GSP Topics &amp; Project Schedule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1D8169E-E2F5-4F90-A4D5-BB08CAAF1A7B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5F3F0D-57E2-4530-8B85-2BCC624FE94F}"/>
              </a:ext>
            </a:extLst>
          </p:cNvPr>
          <p:cNvSpPr/>
          <p:nvPr/>
        </p:nvSpPr>
        <p:spPr>
          <a:xfrm>
            <a:off x="5795553" y="1486973"/>
            <a:ext cx="3119847" cy="629960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     GSP Topics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      GSP Finalization Elements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  <a:endParaRPr kumimoji="0" lang="en-US" sz="3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0253600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8EA0-9EF4-45FB-9EA6-354C0D80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121926"/>
            <a:ext cx="4575030" cy="857250"/>
          </a:xfrm>
        </p:spPr>
        <p:txBody>
          <a:bodyPr/>
          <a:lstStyle/>
          <a:p>
            <a:r>
              <a:rPr lang="en-US" dirty="0"/>
              <a:t>Technical Support Services Funding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D3D9-4C21-4E5A-B80D-2CB7DBED03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DWR coordinating revision of language in agreement for finalization</a:t>
            </a:r>
          </a:p>
          <a:p>
            <a:pPr>
              <a:spcBef>
                <a:spcPts val="0"/>
              </a:spcBef>
            </a:pPr>
            <a:r>
              <a:rPr lang="en-US" dirty="0"/>
              <a:t>Monitoring well screening/prioritization for TSS</a:t>
            </a:r>
            <a:br>
              <a:rPr lang="en-US" dirty="0"/>
            </a:br>
            <a:endParaRPr lang="en-US" dirty="0"/>
          </a:p>
          <a:p>
            <a:pPr marL="0" indent="0">
              <a:spcBef>
                <a:spcPts val="0"/>
              </a:spcBef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8819B3E-1BF6-4C19-9D1B-9FB70F74F88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20</a:t>
            </a:fld>
            <a:endParaRPr lang="en-US" sz="1200" dirty="0">
              <a:solidFill>
                <a:srgbClr val="C0C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8BF32-610A-4E44-9DD8-9E6286A3D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8" y="1386181"/>
            <a:ext cx="1162627" cy="11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223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-62774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Outreach Update</a:t>
            </a:r>
          </a:p>
        </p:txBody>
      </p:sp>
    </p:spTree>
    <p:extLst>
      <p:ext uri="{BB962C8B-B14F-4D97-AF65-F5344CB8AC3E}">
        <p14:creationId xmlns:p14="http://schemas.microsoft.com/office/powerpoint/2010/main" val="11181977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Open House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4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8AB82-B174-4F70-9A9B-F54198AEB7E6}"/>
              </a:ext>
            </a:extLst>
          </p:cNvPr>
          <p:cNvSpPr txBox="1"/>
          <p:nvPr/>
        </p:nvSpPr>
        <p:spPr>
          <a:xfrm>
            <a:off x="2175697" y="1463379"/>
            <a:ext cx="6849386" cy="38708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342900" lvl="1" indent="-34290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23A8FA5-1B4F-4F5F-BF39-F2FF72DC20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08838" y="1566861"/>
            <a:ext cx="5358578" cy="320303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The August 29</a:t>
            </a:r>
            <a:r>
              <a:rPr lang="en-US" sz="2000" baseline="30000" dirty="0"/>
              <a:t>th</a:t>
            </a:r>
            <a:r>
              <a:rPr lang="en-US" sz="2000" dirty="0"/>
              <a:t> Open House was the first of four informational meetings for the GSP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~50 members of the public attended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Open house materials are posted to the website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23557A-72B5-40A1-8293-E28E7D11D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3420358"/>
            <a:ext cx="1657350" cy="1657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68AD7E-CC38-4F4E-8E78-9376C169FB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r="17033" b="945"/>
          <a:stretch/>
        </p:blipFill>
        <p:spPr>
          <a:xfrm>
            <a:off x="174990" y="3414968"/>
            <a:ext cx="1657351" cy="16573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AFC59B-1F1D-41B1-9947-CBD40B1B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049" y="3409576"/>
            <a:ext cx="1657350" cy="1657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AA1A42-BA97-401E-9661-F595D11C7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331" y="3398792"/>
            <a:ext cx="1657350" cy="1657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08E5A6-A730-40B6-B779-5E4E8FB9A1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01" y="3404184"/>
            <a:ext cx="1657350" cy="1657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0460AC-D742-4921-A5A0-7F335F4C4B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0" y="1617478"/>
            <a:ext cx="16573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745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145" y="121926"/>
            <a:ext cx="6258935" cy="857250"/>
          </a:xfrm>
        </p:spPr>
        <p:txBody>
          <a:bodyPr/>
          <a:lstStyle/>
          <a:p>
            <a:r>
              <a:rPr lang="en-US" dirty="0"/>
              <a:t>Second Informational Meeting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5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8AB82-B174-4F70-9A9B-F54198AEB7E6}"/>
              </a:ext>
            </a:extLst>
          </p:cNvPr>
          <p:cNvSpPr txBox="1"/>
          <p:nvPr/>
        </p:nvSpPr>
        <p:spPr>
          <a:xfrm>
            <a:off x="2294614" y="2969168"/>
            <a:ext cx="6849386" cy="38708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342900" lvl="1" indent="-34290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23A8FA5-1B4F-4F5F-BF39-F2FF72DC20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62400" y="1278413"/>
            <a:ext cx="7352312" cy="320303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/>
              <a:t>November 7</a:t>
            </a:r>
            <a:r>
              <a:rPr lang="en-US" sz="2400" b="1" baseline="30000" dirty="0"/>
              <a:t>th </a:t>
            </a:r>
            <a:r>
              <a:rPr lang="en-US" sz="2400" b="1" dirty="0"/>
              <a:t>, 6:30-8:00 PM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/>
              <a:t>Manteca Transit Center</a:t>
            </a:r>
            <a:br>
              <a:rPr lang="en-US" sz="2400" dirty="0"/>
            </a:br>
            <a:r>
              <a:rPr lang="en-US" sz="2400" dirty="0"/>
              <a:t>220 Moffat Blvd.</a:t>
            </a:r>
            <a:br>
              <a:rPr lang="en-US" sz="2400" dirty="0"/>
            </a:br>
            <a:r>
              <a:rPr lang="en-US" sz="2400" dirty="0"/>
              <a:t>Manteca, CA 95336</a:t>
            </a:r>
            <a:br>
              <a:rPr lang="en-US" sz="2000" b="1" dirty="0"/>
            </a:br>
            <a:br>
              <a:rPr lang="en-US" sz="2000" b="1" dirty="0"/>
            </a:b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95C15A-9926-4C24-B018-73D7ED88A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7" y="1236665"/>
            <a:ext cx="3314656" cy="21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910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617" y="121926"/>
            <a:ext cx="4323383" cy="857250"/>
          </a:xfrm>
        </p:spPr>
        <p:txBody>
          <a:bodyPr/>
          <a:lstStyle/>
          <a:p>
            <a:r>
              <a:rPr lang="en-US" dirty="0"/>
              <a:t>Outreach Update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6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C8A6EBB7-9792-4F38-977A-49942B992C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36185" y="1388512"/>
            <a:ext cx="4351607" cy="2497688"/>
          </a:xfrm>
        </p:spPr>
        <p:txBody>
          <a:bodyPr/>
          <a:lstStyle/>
          <a:p>
            <a:r>
              <a:rPr lang="en-US" sz="2000" dirty="0"/>
              <a:t>The ESJ GWA Facebook page provides the most current information on upcoming events</a:t>
            </a:r>
          </a:p>
          <a:p>
            <a:r>
              <a:rPr lang="en-US" sz="2000" dirty="0"/>
              <a:t>Like the page for future updates</a:t>
            </a:r>
            <a:br>
              <a:rPr lang="en-US" sz="2000" dirty="0"/>
            </a:br>
            <a:br>
              <a:rPr lang="en-US" dirty="0"/>
            </a:br>
            <a:r>
              <a:rPr lang="en-US" sz="1800" dirty="0"/>
              <a:t>www.facebook.com/ESJGroundwaterAuthority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D97A52-07E1-426B-8CD3-31E0AE64A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23" y="3597154"/>
            <a:ext cx="581698" cy="5780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754D9A-331E-4C3B-A06F-B43B4EEAF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08" y="1305379"/>
            <a:ext cx="4219229" cy="37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343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685" y="121926"/>
            <a:ext cx="5767533" cy="857250"/>
          </a:xfrm>
        </p:spPr>
        <p:txBody>
          <a:bodyPr/>
          <a:lstStyle/>
          <a:p>
            <a:r>
              <a:rPr lang="en-US" dirty="0"/>
              <a:t>Get Connected and Subscribe for Updates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7</a:t>
            </a:fld>
            <a:endParaRPr lang="en-US" sz="1200" dirty="0">
              <a:solidFill>
                <a:srgbClr val="C0C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E875B-4AB8-4394-A3A6-F4DCFFB7B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1" r="9896" b="31699"/>
          <a:stretch/>
        </p:blipFill>
        <p:spPr>
          <a:xfrm>
            <a:off x="180685" y="1178603"/>
            <a:ext cx="8782630" cy="318384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955AAD5-F3C7-49C8-9700-490409F1A3B9}"/>
              </a:ext>
            </a:extLst>
          </p:cNvPr>
          <p:cNvSpPr/>
          <p:nvPr/>
        </p:nvSpPr>
        <p:spPr>
          <a:xfrm>
            <a:off x="7084070" y="979176"/>
            <a:ext cx="1536055" cy="721497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92922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8225" y="121926"/>
            <a:ext cx="6190855" cy="857250"/>
          </a:xfrm>
        </p:spPr>
        <p:txBody>
          <a:bodyPr/>
          <a:lstStyle/>
          <a:p>
            <a:r>
              <a:rPr lang="en-US" dirty="0"/>
              <a:t>Groundwater Sustainability Workgroup Update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8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8AB82-B174-4F70-9A9B-F54198AEB7E6}"/>
              </a:ext>
            </a:extLst>
          </p:cNvPr>
          <p:cNvSpPr txBox="1"/>
          <p:nvPr/>
        </p:nvSpPr>
        <p:spPr>
          <a:xfrm>
            <a:off x="2175697" y="1293475"/>
            <a:ext cx="6643183" cy="36111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1" indent="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schemeClr val="bg1"/>
                </a:solidFill>
              </a:rPr>
              <a:t>The September Workgroup meeting was held on September 11</a:t>
            </a:r>
            <a:r>
              <a:rPr lang="en-US" sz="2000" b="0" kern="1200" baseline="30000" dirty="0">
                <a:solidFill>
                  <a:schemeClr val="bg1"/>
                </a:solidFill>
              </a:rPr>
              <a:t>th</a:t>
            </a:r>
            <a:r>
              <a:rPr lang="en-US" sz="2000" b="0" kern="1200" dirty="0">
                <a:solidFill>
                  <a:schemeClr val="bg1"/>
                </a:solidFill>
              </a:rPr>
              <a:t> from 4 – 5:30 p.m. at the Robert Cabral Ag Center, Mokelumne Room </a:t>
            </a:r>
            <a:br>
              <a:rPr lang="en-US" sz="2000" b="0" kern="1200" dirty="0">
                <a:solidFill>
                  <a:schemeClr val="bg1"/>
                </a:solidFill>
              </a:rPr>
            </a:br>
            <a:endParaRPr lang="en-US" sz="20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schemeClr val="bg1"/>
                </a:solidFill>
              </a:rPr>
              <a:t>Situation Assessment interviews are underway</a:t>
            </a: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0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schemeClr val="bg1"/>
                </a:solidFill>
              </a:rPr>
              <a:t>The next Workgroup meeting will be held on October 9</a:t>
            </a:r>
            <a:r>
              <a:rPr lang="en-US" sz="2000" b="0" kern="1200" baseline="30000" dirty="0">
                <a:solidFill>
                  <a:schemeClr val="bg1"/>
                </a:solidFill>
              </a:rPr>
              <a:t>th</a:t>
            </a:r>
            <a:r>
              <a:rPr lang="en-US" sz="2000" b="0" kern="1200" dirty="0">
                <a:solidFill>
                  <a:schemeClr val="bg1"/>
                </a:solidFill>
              </a:rPr>
              <a:t> from 4 – 5:30 p.m. at the Robert Cabral Ag Center, Delta Room </a:t>
            </a:r>
          </a:p>
          <a:p>
            <a:pPr lvl="1" indent="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b="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700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62DCE1-F0FB-4CCE-9961-EA6DA79CD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984" y="1288967"/>
            <a:ext cx="6890327" cy="32909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309" y="121926"/>
            <a:ext cx="6369771" cy="857250"/>
          </a:xfrm>
        </p:spPr>
        <p:txBody>
          <a:bodyPr/>
          <a:lstStyle/>
          <a:p>
            <a:r>
              <a:rPr lang="en-US" dirty="0"/>
              <a:t>Reminder – Workgroup Materials are Posted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9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3D1015-4516-43D2-852F-8AE332BCDDB8}"/>
              </a:ext>
            </a:extLst>
          </p:cNvPr>
          <p:cNvSpPr/>
          <p:nvPr/>
        </p:nvSpPr>
        <p:spPr>
          <a:xfrm>
            <a:off x="2130801" y="3374152"/>
            <a:ext cx="3364855" cy="1337926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F0B5DC-6294-4DB1-828B-7415B3C034C6}"/>
              </a:ext>
            </a:extLst>
          </p:cNvPr>
          <p:cNvSpPr/>
          <p:nvPr/>
        </p:nvSpPr>
        <p:spPr>
          <a:xfrm>
            <a:off x="2175697" y="4712078"/>
            <a:ext cx="741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http://www.esjgroundwater.org/Get-Involved/Meetings</a:t>
            </a:r>
          </a:p>
        </p:txBody>
      </p:sp>
    </p:spTree>
    <p:extLst>
      <p:ext uri="{BB962C8B-B14F-4D97-AF65-F5344CB8AC3E}">
        <p14:creationId xmlns:p14="http://schemas.microsoft.com/office/powerpoint/2010/main" val="40912166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inMaster">
  <a:themeElements>
    <a:clrScheme name="ESJGWA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D70B3"/>
      </a:accent1>
      <a:accent2>
        <a:srgbClr val="42AAF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3950</TotalTime>
  <Words>456</Words>
  <Application>Microsoft Office PowerPoint</Application>
  <PresentationFormat>On-screen Show (16:9)</PresentationFormat>
  <Paragraphs>116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Helvetica Neue</vt:lpstr>
      <vt:lpstr>Helvetica Neue Medium</vt:lpstr>
      <vt:lpstr>MainMaster</vt:lpstr>
      <vt:lpstr>Materials for GSA Outreach October 2018</vt:lpstr>
      <vt:lpstr>GSP Topics &amp; Project Schedule</vt:lpstr>
      <vt:lpstr>Outreach Update</vt:lpstr>
      <vt:lpstr>Recent Open House</vt:lpstr>
      <vt:lpstr>Second Informational Meeting</vt:lpstr>
      <vt:lpstr>Outreach Update</vt:lpstr>
      <vt:lpstr>Get Connected and Subscribe for Updates</vt:lpstr>
      <vt:lpstr>Groundwater Sustainability Workgroup Update </vt:lpstr>
      <vt:lpstr>Reminder – Workgroup Materials are Posted</vt:lpstr>
      <vt:lpstr>Sustainable Yield</vt:lpstr>
      <vt:lpstr>What is Sustainable Yield? </vt:lpstr>
      <vt:lpstr>Sustainable Yield Actions</vt:lpstr>
      <vt:lpstr>Sustainable Yield Modeling Assumptions</vt:lpstr>
      <vt:lpstr>Summary: Sustainable Yield</vt:lpstr>
      <vt:lpstr>Projects and Management Actions</vt:lpstr>
      <vt:lpstr>Approaches to Meeting Sustainable Yield</vt:lpstr>
      <vt:lpstr>Comparison of Approaches</vt:lpstr>
      <vt:lpstr>October Workshop</vt:lpstr>
      <vt:lpstr>DWR Technical Support Services Update</vt:lpstr>
      <vt:lpstr>Technical Support Services Funding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</dc:creator>
  <cp:lastModifiedBy>Lindsay Martien</cp:lastModifiedBy>
  <cp:revision>290</cp:revision>
  <dcterms:modified xsi:type="dcterms:W3CDTF">2018-10-01T23:19:15Z</dcterms:modified>
</cp:coreProperties>
</file>