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2"/>
  </p:notesMasterIdLst>
  <p:sldIdLst>
    <p:sldId id="593" r:id="rId2"/>
    <p:sldId id="566" r:id="rId3"/>
    <p:sldId id="796" r:id="rId4"/>
    <p:sldId id="861" r:id="rId5"/>
    <p:sldId id="788" r:id="rId6"/>
    <p:sldId id="862" r:id="rId7"/>
    <p:sldId id="603" r:id="rId8"/>
    <p:sldId id="863" r:id="rId9"/>
    <p:sldId id="868" r:id="rId10"/>
    <p:sldId id="869" r:id="rId11"/>
    <p:sldId id="870" r:id="rId12"/>
    <p:sldId id="864" r:id="rId13"/>
    <p:sldId id="871" r:id="rId14"/>
    <p:sldId id="873" r:id="rId15"/>
    <p:sldId id="570" r:id="rId16"/>
    <p:sldId id="874" r:id="rId17"/>
    <p:sldId id="876" r:id="rId18"/>
    <p:sldId id="880" r:id="rId19"/>
    <p:sldId id="882" r:id="rId20"/>
    <p:sldId id="573" r:id="rId21"/>
    <p:sldId id="794" r:id="rId22"/>
    <p:sldId id="857" r:id="rId23"/>
    <p:sldId id="575" r:id="rId24"/>
    <p:sldId id="883" r:id="rId25"/>
    <p:sldId id="884" r:id="rId26"/>
    <p:sldId id="785" r:id="rId27"/>
    <p:sldId id="859" r:id="rId28"/>
    <p:sldId id="504" r:id="rId29"/>
    <p:sldId id="872" r:id="rId30"/>
    <p:sldId id="592" r:id="rId3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/>
  </p:cmAuthor>
  <p:cmAuthor id="2" name="schaelene rollin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912"/>
    <a:srgbClr val="C0C0C0"/>
    <a:srgbClr val="00446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2" autoAdjust="0"/>
    <p:restoredTop sz="87068" autoAdjust="0"/>
  </p:normalViewPr>
  <p:slideViewPr>
    <p:cSldViewPr snapToGrid="0" snapToObjects="1">
      <p:cViewPr varScale="1">
        <p:scale>
          <a:sx n="106" d="100"/>
          <a:sy n="106" d="100"/>
        </p:scale>
        <p:origin x="254" y="5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1E551-0278-44A5-AE55-C8649961E057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6008B-03E0-4080-A811-580DE365E77F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Attend GW Sustainability Workgroup meetings as an observer</a:t>
          </a:r>
        </a:p>
      </dgm:t>
    </dgm:pt>
    <dgm:pt modelId="{95A705DE-16F4-4289-A152-7CE6092D43E8}" type="parTrans" cxnId="{8D0E1B49-FADF-4E0C-90CE-1201B9A71B6B}">
      <dgm:prSet/>
      <dgm:spPr/>
      <dgm:t>
        <a:bodyPr/>
        <a:lstStyle/>
        <a:p>
          <a:endParaRPr lang="en-US" sz="2800"/>
        </a:p>
      </dgm:t>
    </dgm:pt>
    <dgm:pt modelId="{33559991-1C9A-4DAC-A4FA-49E5205A2B3F}" type="sibTrans" cxnId="{8D0E1B49-FADF-4E0C-90CE-1201B9A71B6B}">
      <dgm:prSet/>
      <dgm:spPr/>
      <dgm:t>
        <a:bodyPr/>
        <a:lstStyle/>
        <a:p>
          <a:endParaRPr lang="en-US" sz="2800"/>
        </a:p>
      </dgm:t>
    </dgm:pt>
    <dgm:pt modelId="{843001FB-B510-4B92-B654-60DEFD693A1C}">
      <dgm:prSet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Participate in first Public Meeting (Open House: August 29, 2018 @ 6:30PM, Robert J. Cabral Agricultural Center</a:t>
          </a:r>
          <a:r>
            <a:rPr lang="en-US" sz="1800" dirty="0">
              <a:solidFill>
                <a:schemeClr val="bg1"/>
              </a:solidFill>
            </a:rPr>
            <a:t>)</a:t>
          </a:r>
        </a:p>
      </dgm:t>
    </dgm:pt>
    <dgm:pt modelId="{A6288E9D-D327-4965-B714-2D4D9308B901}" type="parTrans" cxnId="{A38A4D4A-ADA9-412C-9916-12B3D7B4B4CD}">
      <dgm:prSet/>
      <dgm:spPr/>
      <dgm:t>
        <a:bodyPr/>
        <a:lstStyle/>
        <a:p>
          <a:endParaRPr lang="en-US" sz="2800"/>
        </a:p>
      </dgm:t>
    </dgm:pt>
    <dgm:pt modelId="{8CD402E2-44C9-40A9-8B26-FDB41CFA3309}" type="sibTrans" cxnId="{A38A4D4A-ADA9-412C-9916-12B3D7B4B4CD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47E150C3-859F-4A7B-B3B3-B70AD6978042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Attend GWA Board or Advisory Committee meetings (monthly)</a:t>
          </a:r>
        </a:p>
      </dgm:t>
    </dgm:pt>
    <dgm:pt modelId="{C1012AA3-8DF0-4C23-9D85-5FF9D0528D9A}" type="parTrans" cxnId="{73606327-8344-44B0-A2F6-2885036ADAE3}">
      <dgm:prSet/>
      <dgm:spPr/>
      <dgm:t>
        <a:bodyPr/>
        <a:lstStyle/>
        <a:p>
          <a:endParaRPr lang="en-US" sz="2800"/>
        </a:p>
      </dgm:t>
    </dgm:pt>
    <dgm:pt modelId="{80008155-398F-429A-9D9F-55B6ED926212}" type="sibTrans" cxnId="{73606327-8344-44B0-A2F6-2885036ADAE3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533E4B7A-391F-4F2C-860F-2F50751680C0}" type="pres">
      <dgm:prSet presAssocID="{0801E551-0278-44A5-AE55-C8649961E057}" presName="Name0" presStyleCnt="0">
        <dgm:presLayoutVars>
          <dgm:chMax val="7"/>
          <dgm:dir/>
          <dgm:resizeHandles val="exact"/>
        </dgm:presLayoutVars>
      </dgm:prSet>
      <dgm:spPr/>
    </dgm:pt>
    <dgm:pt modelId="{9645D30C-5964-4469-8C0B-B3B75CCCDC66}" type="pres">
      <dgm:prSet presAssocID="{0801E551-0278-44A5-AE55-C8649961E057}" presName="ellipse1" presStyleLbl="vennNode1" presStyleIdx="0" presStyleCnt="3" custLinFactNeighborX="-35931">
        <dgm:presLayoutVars>
          <dgm:bulletEnabled val="1"/>
        </dgm:presLayoutVars>
      </dgm:prSet>
      <dgm:spPr/>
    </dgm:pt>
    <dgm:pt modelId="{4385DCAB-AC25-4195-83C5-3A00E17608F8}" type="pres">
      <dgm:prSet presAssocID="{0801E551-0278-44A5-AE55-C8649961E057}" presName="ellipse2" presStyleLbl="vennNode1" presStyleIdx="1" presStyleCnt="3" custLinFactNeighborX="-1331" custLinFactNeighborY="0">
        <dgm:presLayoutVars>
          <dgm:bulletEnabled val="1"/>
        </dgm:presLayoutVars>
      </dgm:prSet>
      <dgm:spPr/>
    </dgm:pt>
    <dgm:pt modelId="{FC2403A3-453D-4B94-981C-5D4E174FD4A4}" type="pres">
      <dgm:prSet presAssocID="{0801E551-0278-44A5-AE55-C8649961E057}" presName="ellipse3" presStyleLbl="vennNode1" presStyleIdx="2" presStyleCnt="3" custLinFactNeighborX="34600">
        <dgm:presLayoutVars>
          <dgm:bulletEnabled val="1"/>
        </dgm:presLayoutVars>
      </dgm:prSet>
      <dgm:spPr/>
    </dgm:pt>
  </dgm:ptLst>
  <dgm:cxnLst>
    <dgm:cxn modelId="{F9A0591C-DA1A-4B64-BE6F-0DCD86A2FAD3}" type="presOf" srcId="{0801E551-0278-44A5-AE55-C8649961E057}" destId="{533E4B7A-391F-4F2C-860F-2F50751680C0}" srcOrd="0" destOrd="0" presId="urn:microsoft.com/office/officeart/2005/8/layout/rings+Icon"/>
    <dgm:cxn modelId="{1D3B7A1D-5831-48C0-9F08-582316E03E5E}" type="presOf" srcId="{843001FB-B510-4B92-B654-60DEFD693A1C}" destId="{4385DCAB-AC25-4195-83C5-3A00E17608F8}" srcOrd="0" destOrd="0" presId="urn:microsoft.com/office/officeart/2005/8/layout/rings+Icon"/>
    <dgm:cxn modelId="{73606327-8344-44B0-A2F6-2885036ADAE3}" srcId="{0801E551-0278-44A5-AE55-C8649961E057}" destId="{47E150C3-859F-4A7B-B3B3-B70AD6978042}" srcOrd="2" destOrd="0" parTransId="{C1012AA3-8DF0-4C23-9D85-5FF9D0528D9A}" sibTransId="{80008155-398F-429A-9D9F-55B6ED926212}"/>
    <dgm:cxn modelId="{8D0E1B49-FADF-4E0C-90CE-1201B9A71B6B}" srcId="{0801E551-0278-44A5-AE55-C8649961E057}" destId="{36F6008B-03E0-4080-A811-580DE365E77F}" srcOrd="0" destOrd="0" parTransId="{95A705DE-16F4-4289-A152-7CE6092D43E8}" sibTransId="{33559991-1C9A-4DAC-A4FA-49E5205A2B3F}"/>
    <dgm:cxn modelId="{A38A4D4A-ADA9-412C-9916-12B3D7B4B4CD}" srcId="{0801E551-0278-44A5-AE55-C8649961E057}" destId="{843001FB-B510-4B92-B654-60DEFD693A1C}" srcOrd="1" destOrd="0" parTransId="{A6288E9D-D327-4965-B714-2D4D9308B901}" sibTransId="{8CD402E2-44C9-40A9-8B26-FDB41CFA3309}"/>
    <dgm:cxn modelId="{83ED3659-C9EF-4F7C-9C2A-66CF1D42A098}" type="presOf" srcId="{36F6008B-03E0-4080-A811-580DE365E77F}" destId="{9645D30C-5964-4469-8C0B-B3B75CCCDC66}" srcOrd="0" destOrd="0" presId="urn:microsoft.com/office/officeart/2005/8/layout/rings+Icon"/>
    <dgm:cxn modelId="{9F64FA8E-ECFA-4046-BD96-2430966EBBDB}" type="presOf" srcId="{47E150C3-859F-4A7B-B3B3-B70AD6978042}" destId="{FC2403A3-453D-4B94-981C-5D4E174FD4A4}" srcOrd="0" destOrd="0" presId="urn:microsoft.com/office/officeart/2005/8/layout/rings+Icon"/>
    <dgm:cxn modelId="{B0807192-850E-4A6C-9470-5DD0230A9831}" type="presParOf" srcId="{533E4B7A-391F-4F2C-860F-2F50751680C0}" destId="{9645D30C-5964-4469-8C0B-B3B75CCCDC66}" srcOrd="0" destOrd="0" presId="urn:microsoft.com/office/officeart/2005/8/layout/rings+Icon"/>
    <dgm:cxn modelId="{E6A0EE44-49A0-460D-B1EE-8B5A2B9D27C0}" type="presParOf" srcId="{533E4B7A-391F-4F2C-860F-2F50751680C0}" destId="{4385DCAB-AC25-4195-83C5-3A00E17608F8}" srcOrd="1" destOrd="0" presId="urn:microsoft.com/office/officeart/2005/8/layout/rings+Icon"/>
    <dgm:cxn modelId="{F270859D-79AF-4E02-8B14-86E4CF595252}" type="presParOf" srcId="{533E4B7A-391F-4F2C-860F-2F50751680C0}" destId="{FC2403A3-453D-4B94-981C-5D4E174FD4A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D5744-90F0-4F77-8347-B66F52E1769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A53CE-E12A-404C-9C40-293BF1C40790}">
      <dgm:prSet phldrT="[Text]" custT="1"/>
      <dgm:spPr/>
      <dgm:t>
        <a:bodyPr/>
        <a:lstStyle/>
        <a:p>
          <a:endParaRPr lang="en-US" sz="1800" u="sng" dirty="0"/>
        </a:p>
      </dgm:t>
    </dgm:pt>
    <dgm:pt modelId="{C8F683AE-949E-4694-B1BA-ADE69DB0350F}" type="parTrans" cxnId="{2E4A4E91-B786-4C24-B405-C677C7567B51}">
      <dgm:prSet/>
      <dgm:spPr/>
      <dgm:t>
        <a:bodyPr/>
        <a:lstStyle/>
        <a:p>
          <a:endParaRPr lang="en-US" sz="3600"/>
        </a:p>
      </dgm:t>
    </dgm:pt>
    <dgm:pt modelId="{31061B0D-2437-47A5-9164-39165910D21E}" type="sibTrans" cxnId="{2E4A4E91-B786-4C24-B405-C677C7567B51}">
      <dgm:prSet/>
      <dgm:spPr/>
      <dgm:t>
        <a:bodyPr/>
        <a:lstStyle/>
        <a:p>
          <a:endParaRPr lang="en-US" sz="3600"/>
        </a:p>
      </dgm:t>
    </dgm:pt>
    <dgm:pt modelId="{12C2209E-018C-4F03-89B6-BA59473D630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u="sng" dirty="0"/>
            <a:t>Website: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/>
            <a:t>Visit esjground</a:t>
          </a:r>
          <a:br>
            <a:rPr lang="en-US" sz="1800" dirty="0"/>
          </a:br>
          <a:r>
            <a:rPr lang="en-US" sz="1800" dirty="0"/>
            <a:t>water.org</a:t>
          </a:r>
        </a:p>
      </dgm:t>
    </dgm:pt>
    <dgm:pt modelId="{9CCBDA1E-C8E4-4BCE-8EA0-69BA18AD5829}" type="parTrans" cxnId="{E8D79EF9-0411-45E6-92CB-6276ED93E8C6}">
      <dgm:prSet/>
      <dgm:spPr/>
      <dgm:t>
        <a:bodyPr/>
        <a:lstStyle/>
        <a:p>
          <a:endParaRPr lang="en-US" sz="3600"/>
        </a:p>
      </dgm:t>
    </dgm:pt>
    <dgm:pt modelId="{F40CDA13-88BC-476C-8795-39EA36E9DAE1}" type="sibTrans" cxnId="{E8D79EF9-0411-45E6-92CB-6276ED93E8C6}">
      <dgm:prSet/>
      <dgm:spPr/>
      <dgm:t>
        <a:bodyPr/>
        <a:lstStyle/>
        <a:p>
          <a:endParaRPr lang="en-US" sz="3600"/>
        </a:p>
      </dgm:t>
    </dgm:pt>
    <dgm:pt modelId="{90530E15-F71A-45C9-AE60-293B28EFD74D}">
      <dgm:prSet phldrT="[Text]" custT="1"/>
      <dgm:spPr/>
      <dgm:t>
        <a:bodyPr/>
        <a:lstStyle/>
        <a:p>
          <a:endParaRPr lang="en-US" sz="1800" dirty="0"/>
        </a:p>
      </dgm:t>
    </dgm:pt>
    <dgm:pt modelId="{19585525-DCD3-41C4-890D-9B1A989064BD}" type="parTrans" cxnId="{B4A7705A-DC3E-42CE-9B6F-C918D30BC2A6}">
      <dgm:prSet/>
      <dgm:spPr/>
      <dgm:t>
        <a:bodyPr/>
        <a:lstStyle/>
        <a:p>
          <a:endParaRPr lang="en-US" sz="3600"/>
        </a:p>
      </dgm:t>
    </dgm:pt>
    <dgm:pt modelId="{E3126761-B3CD-4B05-8262-98E244221D07}" type="sibTrans" cxnId="{B4A7705A-DC3E-42CE-9B6F-C918D30BC2A6}">
      <dgm:prSet/>
      <dgm:spPr/>
      <dgm:t>
        <a:bodyPr/>
        <a:lstStyle/>
        <a:p>
          <a:endParaRPr lang="en-US" sz="3600"/>
        </a:p>
      </dgm:t>
    </dgm:pt>
    <dgm:pt modelId="{AA4B7244-73E4-46C3-8BA6-F696183FD6F9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Sign up for electronic updates at esjgroundwater.org</a:t>
          </a:r>
        </a:p>
      </dgm:t>
    </dgm:pt>
    <dgm:pt modelId="{9A55890A-772A-45AC-A641-96EE395FD2F7}" type="parTrans" cxnId="{215F6A06-96D0-42E7-A013-2DF94286EA88}">
      <dgm:prSet/>
      <dgm:spPr/>
      <dgm:t>
        <a:bodyPr/>
        <a:lstStyle/>
        <a:p>
          <a:endParaRPr lang="en-US" sz="3600"/>
        </a:p>
      </dgm:t>
    </dgm:pt>
    <dgm:pt modelId="{281F1F54-4300-4A1E-A05A-CB8546F7702C}" type="sibTrans" cxnId="{215F6A06-96D0-42E7-A013-2DF94286EA88}">
      <dgm:prSet/>
      <dgm:spPr/>
      <dgm:t>
        <a:bodyPr/>
        <a:lstStyle/>
        <a:p>
          <a:endParaRPr lang="en-US" sz="3600"/>
        </a:p>
      </dgm:t>
    </dgm:pt>
    <dgm:pt modelId="{6796A737-6E48-4DB4-81C4-60B1B482B457}">
      <dgm:prSet phldrT="[Text]" custT="1"/>
      <dgm:spPr/>
      <dgm:t>
        <a:bodyPr/>
        <a:lstStyle/>
        <a:p>
          <a:endParaRPr lang="en-US" sz="1800" dirty="0"/>
        </a:p>
      </dgm:t>
    </dgm:pt>
    <dgm:pt modelId="{BAB8EB13-2638-43EF-BFF9-5422CD05A4BF}" type="parTrans" cxnId="{767C1D34-AE82-4BAC-B436-14AD7B2D3269}">
      <dgm:prSet/>
      <dgm:spPr/>
      <dgm:t>
        <a:bodyPr/>
        <a:lstStyle/>
        <a:p>
          <a:endParaRPr lang="en-US" sz="3600"/>
        </a:p>
      </dgm:t>
    </dgm:pt>
    <dgm:pt modelId="{E364F26C-D371-401E-8B22-6AEE470A0598}" type="sibTrans" cxnId="{767C1D34-AE82-4BAC-B436-14AD7B2D3269}">
      <dgm:prSet/>
      <dgm:spPr/>
      <dgm:t>
        <a:bodyPr/>
        <a:lstStyle/>
        <a:p>
          <a:endParaRPr lang="en-US" sz="3600"/>
        </a:p>
      </dgm:t>
    </dgm:pt>
    <dgm:pt modelId="{EF1EA8B4-F61C-4956-95B5-1195616CAED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Watch for information from GSA, Advisory Committee and Workgroup members </a:t>
          </a:r>
        </a:p>
      </dgm:t>
    </dgm:pt>
    <dgm:pt modelId="{C2FABBE1-A896-4485-924B-31991EE590FC}" type="parTrans" cxnId="{EA5DE53A-998A-4BF3-9EE8-8DFAAA1128DC}">
      <dgm:prSet/>
      <dgm:spPr/>
      <dgm:t>
        <a:bodyPr/>
        <a:lstStyle/>
        <a:p>
          <a:endParaRPr lang="en-US" sz="3600"/>
        </a:p>
      </dgm:t>
    </dgm:pt>
    <dgm:pt modelId="{DBB2CDED-EAB5-4BC4-ABAC-397FBB2AE38B}" type="sibTrans" cxnId="{EA5DE53A-998A-4BF3-9EE8-8DFAAA1128DC}">
      <dgm:prSet/>
      <dgm:spPr/>
      <dgm:t>
        <a:bodyPr/>
        <a:lstStyle/>
        <a:p>
          <a:endParaRPr lang="en-US" sz="3600"/>
        </a:p>
      </dgm:t>
    </dgm:pt>
    <dgm:pt modelId="{FBE5C98F-744E-47BF-AD28-918C92B3C129}">
      <dgm:prSet custT="1"/>
      <dgm:spPr/>
      <dgm:t>
        <a:bodyPr/>
        <a:lstStyle/>
        <a:p>
          <a:endParaRPr lang="en-US" sz="1800" dirty="0"/>
        </a:p>
      </dgm:t>
    </dgm:pt>
    <dgm:pt modelId="{7EF44D6C-37EE-4E03-9750-C9CF781BEADB}" type="parTrans" cxnId="{E4A08FA9-D1AD-4A67-85D5-B424561FD79A}">
      <dgm:prSet/>
      <dgm:spPr/>
      <dgm:t>
        <a:bodyPr/>
        <a:lstStyle/>
        <a:p>
          <a:endParaRPr lang="en-US" sz="3600"/>
        </a:p>
      </dgm:t>
    </dgm:pt>
    <dgm:pt modelId="{CA018D26-0D0E-4CD4-83F1-90F311F2C393}" type="sibTrans" cxnId="{E4A08FA9-D1AD-4A67-85D5-B424561FD79A}">
      <dgm:prSet/>
      <dgm:spPr/>
      <dgm:t>
        <a:bodyPr/>
        <a:lstStyle/>
        <a:p>
          <a:endParaRPr lang="en-US" sz="3600"/>
        </a:p>
      </dgm:t>
    </dgm:pt>
    <dgm:pt modelId="{B625E28F-F153-4378-B9DD-ADF43D0F557E}">
      <dgm:prSet custT="1"/>
      <dgm:spPr/>
      <dgm:t>
        <a:bodyPr/>
        <a:lstStyle/>
        <a:p>
          <a:r>
            <a:rPr lang="en-US" sz="1800" dirty="0"/>
            <a:t>Attend open-forum meetings</a:t>
          </a:r>
        </a:p>
      </dgm:t>
    </dgm:pt>
    <dgm:pt modelId="{0D8AC643-41CD-4D65-8DCA-D60CF21B07A3}" type="parTrans" cxnId="{D4F71F84-86CE-45E9-ADB3-00BB8D34FF3C}">
      <dgm:prSet/>
      <dgm:spPr/>
      <dgm:t>
        <a:bodyPr/>
        <a:lstStyle/>
        <a:p>
          <a:endParaRPr lang="en-US"/>
        </a:p>
      </dgm:t>
    </dgm:pt>
    <dgm:pt modelId="{C8584CD8-0E67-4E3F-B4D8-F0F36F81B111}" type="sibTrans" cxnId="{D4F71F84-86CE-45E9-ADB3-00BB8D34FF3C}">
      <dgm:prSet/>
      <dgm:spPr/>
      <dgm:t>
        <a:bodyPr/>
        <a:lstStyle/>
        <a:p>
          <a:endParaRPr lang="en-US"/>
        </a:p>
      </dgm:t>
    </dgm:pt>
    <dgm:pt modelId="{7175897D-4BEE-4E93-A2DF-D32E297B2FFC}">
      <dgm:prSet/>
      <dgm:spPr/>
      <dgm:t>
        <a:bodyPr/>
        <a:lstStyle/>
        <a:p>
          <a:endParaRPr lang="en-US" dirty="0"/>
        </a:p>
      </dgm:t>
    </dgm:pt>
    <dgm:pt modelId="{3B43A2D8-36A2-419A-B97C-7B1365C029E6}" type="parTrans" cxnId="{C1A6BE79-9FAC-4CED-8424-39E1C8D1BE15}">
      <dgm:prSet/>
      <dgm:spPr/>
      <dgm:t>
        <a:bodyPr/>
        <a:lstStyle/>
        <a:p>
          <a:endParaRPr lang="en-US"/>
        </a:p>
      </dgm:t>
    </dgm:pt>
    <dgm:pt modelId="{A6FA9AA3-0874-451A-94A8-7E6E0004CED7}" type="sibTrans" cxnId="{C1A6BE79-9FAC-4CED-8424-39E1C8D1BE15}">
      <dgm:prSet/>
      <dgm:spPr/>
      <dgm:t>
        <a:bodyPr/>
        <a:lstStyle/>
        <a:p>
          <a:endParaRPr lang="en-US"/>
        </a:p>
      </dgm:t>
    </dgm:pt>
    <dgm:pt modelId="{5C20938A-9786-4D58-AD68-83AAC10DFE10}" type="pres">
      <dgm:prSet presAssocID="{FDBD5744-90F0-4F77-8347-B66F52E1769A}" presName="Name0" presStyleCnt="0">
        <dgm:presLayoutVars>
          <dgm:dir/>
          <dgm:animLvl val="lvl"/>
          <dgm:resizeHandles val="exact"/>
        </dgm:presLayoutVars>
      </dgm:prSet>
      <dgm:spPr/>
    </dgm:pt>
    <dgm:pt modelId="{72599744-29C5-42EF-B4CB-A737709A6714}" type="pres">
      <dgm:prSet presAssocID="{6DFA53CE-E12A-404C-9C40-293BF1C40790}" presName="compositeNode" presStyleCnt="0">
        <dgm:presLayoutVars>
          <dgm:bulletEnabled val="1"/>
        </dgm:presLayoutVars>
      </dgm:prSet>
      <dgm:spPr/>
    </dgm:pt>
    <dgm:pt modelId="{5667F37B-62C7-47E5-AD54-DDFB2EF9527D}" type="pres">
      <dgm:prSet presAssocID="{6DFA53CE-E12A-404C-9C40-293BF1C40790}" presName="bgRect" presStyleLbl="node1" presStyleIdx="0" presStyleCnt="5" custScaleX="64259" custScaleY="53672"/>
      <dgm:spPr/>
    </dgm:pt>
    <dgm:pt modelId="{FC52934F-CEC9-4F73-B22F-41B3E88BB559}" type="pres">
      <dgm:prSet presAssocID="{6DFA53CE-E12A-404C-9C40-293BF1C40790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F035E9B-DB8B-4FEE-821D-40A424963E7C}" type="pres">
      <dgm:prSet presAssocID="{6DFA53CE-E12A-404C-9C40-293BF1C40790}" presName="childNode" presStyleLbl="node1" presStyleIdx="0" presStyleCnt="5">
        <dgm:presLayoutVars>
          <dgm:bulletEnabled val="1"/>
        </dgm:presLayoutVars>
      </dgm:prSet>
      <dgm:spPr/>
    </dgm:pt>
    <dgm:pt modelId="{C4C249C6-610F-41F0-988E-7554CB62F407}" type="pres">
      <dgm:prSet presAssocID="{31061B0D-2437-47A5-9164-39165910D21E}" presName="hSp" presStyleCnt="0"/>
      <dgm:spPr/>
    </dgm:pt>
    <dgm:pt modelId="{3A9CD292-2FD3-4D5A-B515-07249F3ACB4E}" type="pres">
      <dgm:prSet presAssocID="{31061B0D-2437-47A5-9164-39165910D21E}" presName="vProcSp" presStyleCnt="0"/>
      <dgm:spPr/>
    </dgm:pt>
    <dgm:pt modelId="{D58393CD-BCBC-4F62-941D-9B4B53AAC6D9}" type="pres">
      <dgm:prSet presAssocID="{31061B0D-2437-47A5-9164-39165910D21E}" presName="vSp1" presStyleCnt="0"/>
      <dgm:spPr/>
    </dgm:pt>
    <dgm:pt modelId="{F748BCAC-3860-4CA3-9317-96A0A76C8FB0}" type="pres">
      <dgm:prSet presAssocID="{31061B0D-2437-47A5-9164-39165910D21E}" presName="simulatedConn" presStyleLbl="solidFgAcc1" presStyleIdx="0" presStyleCnt="4" custLinFactY="-200000" custLinFactNeighborX="-4492" custLinFactNeighborY="-292876"/>
      <dgm:spPr/>
    </dgm:pt>
    <dgm:pt modelId="{13C2188D-22F7-42A3-A7D6-7A8FB6D050B9}" type="pres">
      <dgm:prSet presAssocID="{31061B0D-2437-47A5-9164-39165910D21E}" presName="vSp2" presStyleCnt="0"/>
      <dgm:spPr/>
    </dgm:pt>
    <dgm:pt modelId="{5A3E17A2-8310-4BDC-9633-F6209E19702A}" type="pres">
      <dgm:prSet presAssocID="{31061B0D-2437-47A5-9164-39165910D21E}" presName="sibTrans" presStyleCnt="0"/>
      <dgm:spPr/>
    </dgm:pt>
    <dgm:pt modelId="{E65B713E-C2CB-4F62-AF51-B2CD86CC8FFB}" type="pres">
      <dgm:prSet presAssocID="{90530E15-F71A-45C9-AE60-293B28EFD74D}" presName="compositeNode" presStyleCnt="0">
        <dgm:presLayoutVars>
          <dgm:bulletEnabled val="1"/>
        </dgm:presLayoutVars>
      </dgm:prSet>
      <dgm:spPr/>
    </dgm:pt>
    <dgm:pt modelId="{B5F97C95-7FD3-40AE-8DC6-8341557B4133}" type="pres">
      <dgm:prSet presAssocID="{90530E15-F71A-45C9-AE60-293B28EFD74D}" presName="bgRect" presStyleLbl="node1" presStyleIdx="1" presStyleCnt="5" custScaleX="65312" custScaleY="62629"/>
      <dgm:spPr/>
    </dgm:pt>
    <dgm:pt modelId="{7DCF1381-6747-4C19-9F1F-1817BCBD7011}" type="pres">
      <dgm:prSet presAssocID="{90530E15-F71A-45C9-AE60-293B28EFD74D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B21F7B20-ED1E-45E9-A311-E56CBA6BD97D}" type="pres">
      <dgm:prSet presAssocID="{90530E15-F71A-45C9-AE60-293B28EFD74D}" presName="childNode" presStyleLbl="node1" presStyleIdx="1" presStyleCnt="5">
        <dgm:presLayoutVars>
          <dgm:bulletEnabled val="1"/>
        </dgm:presLayoutVars>
      </dgm:prSet>
      <dgm:spPr/>
    </dgm:pt>
    <dgm:pt modelId="{7ABC0578-5812-4224-BFB2-13A42046D9D2}" type="pres">
      <dgm:prSet presAssocID="{E3126761-B3CD-4B05-8262-98E244221D07}" presName="hSp" presStyleCnt="0"/>
      <dgm:spPr/>
    </dgm:pt>
    <dgm:pt modelId="{719E99BB-5FE1-4D4E-89D5-ED72D52861F4}" type="pres">
      <dgm:prSet presAssocID="{E3126761-B3CD-4B05-8262-98E244221D07}" presName="vProcSp" presStyleCnt="0"/>
      <dgm:spPr/>
    </dgm:pt>
    <dgm:pt modelId="{2AC558D6-E1F8-4FB1-BC24-28A1D4801F55}" type="pres">
      <dgm:prSet presAssocID="{E3126761-B3CD-4B05-8262-98E244221D07}" presName="vSp1" presStyleCnt="0"/>
      <dgm:spPr/>
    </dgm:pt>
    <dgm:pt modelId="{597B9A32-6E88-4128-9AAA-D26625C2FA7A}" type="pres">
      <dgm:prSet presAssocID="{E3126761-B3CD-4B05-8262-98E244221D07}" presName="simulatedConn" presStyleLbl="solidFgAcc1" presStyleIdx="1" presStyleCnt="4" custLinFactY="-200000" custLinFactNeighborX="-4492" custLinFactNeighborY="-290622"/>
      <dgm:spPr/>
    </dgm:pt>
    <dgm:pt modelId="{D132F628-D48D-49FD-9B53-F02C4F66E1C7}" type="pres">
      <dgm:prSet presAssocID="{E3126761-B3CD-4B05-8262-98E244221D07}" presName="vSp2" presStyleCnt="0"/>
      <dgm:spPr/>
    </dgm:pt>
    <dgm:pt modelId="{512C80AF-F945-419D-8BE3-528E5C37127B}" type="pres">
      <dgm:prSet presAssocID="{E3126761-B3CD-4B05-8262-98E244221D07}" presName="sibTrans" presStyleCnt="0"/>
      <dgm:spPr/>
    </dgm:pt>
    <dgm:pt modelId="{480C0946-1255-4BD8-9239-6CBF4C14EA6B}" type="pres">
      <dgm:prSet presAssocID="{6796A737-6E48-4DB4-81C4-60B1B482B457}" presName="compositeNode" presStyleCnt="0">
        <dgm:presLayoutVars>
          <dgm:bulletEnabled val="1"/>
        </dgm:presLayoutVars>
      </dgm:prSet>
      <dgm:spPr/>
    </dgm:pt>
    <dgm:pt modelId="{C02805B2-BAC9-4D6E-982A-4EC23AB5570A}" type="pres">
      <dgm:prSet presAssocID="{6796A737-6E48-4DB4-81C4-60B1B482B457}" presName="bgRect" presStyleLbl="node1" presStyleIdx="2" presStyleCnt="5" custScaleY="74839"/>
      <dgm:spPr/>
    </dgm:pt>
    <dgm:pt modelId="{1A6B1271-2112-4184-A97C-C7B8A9AEAC62}" type="pres">
      <dgm:prSet presAssocID="{6796A737-6E48-4DB4-81C4-60B1B482B457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BB157318-DAAA-449F-A5BC-B5326CBB40CF}" type="pres">
      <dgm:prSet presAssocID="{6796A737-6E48-4DB4-81C4-60B1B482B457}" presName="childNode" presStyleLbl="node1" presStyleIdx="2" presStyleCnt="5">
        <dgm:presLayoutVars>
          <dgm:bulletEnabled val="1"/>
        </dgm:presLayoutVars>
      </dgm:prSet>
      <dgm:spPr/>
    </dgm:pt>
    <dgm:pt modelId="{E85E1770-EF27-4A7C-A6A5-EADBE5C1099D}" type="pres">
      <dgm:prSet presAssocID="{E364F26C-D371-401E-8B22-6AEE470A0598}" presName="hSp" presStyleCnt="0"/>
      <dgm:spPr/>
    </dgm:pt>
    <dgm:pt modelId="{2B2E07DC-AAEC-4BE7-B056-5723DCDE5A07}" type="pres">
      <dgm:prSet presAssocID="{E364F26C-D371-401E-8B22-6AEE470A0598}" presName="vProcSp" presStyleCnt="0"/>
      <dgm:spPr/>
    </dgm:pt>
    <dgm:pt modelId="{44E9FD2C-F023-46EC-A434-1D9559363EFD}" type="pres">
      <dgm:prSet presAssocID="{E364F26C-D371-401E-8B22-6AEE470A0598}" presName="vSp1" presStyleCnt="0"/>
      <dgm:spPr/>
    </dgm:pt>
    <dgm:pt modelId="{197F880F-508F-4FAC-8331-B2E286719D40}" type="pres">
      <dgm:prSet presAssocID="{E364F26C-D371-401E-8B22-6AEE470A0598}" presName="simulatedConn" presStyleLbl="solidFgAcc1" presStyleIdx="2" presStyleCnt="4" custLinFactY="-200000" custLinFactNeighborX="-5061" custLinFactNeighborY="-273959"/>
      <dgm:spPr/>
    </dgm:pt>
    <dgm:pt modelId="{492FBCBD-C1F7-4677-8E6B-71B384654809}" type="pres">
      <dgm:prSet presAssocID="{E364F26C-D371-401E-8B22-6AEE470A0598}" presName="vSp2" presStyleCnt="0"/>
      <dgm:spPr/>
    </dgm:pt>
    <dgm:pt modelId="{F22A2643-B11D-4433-AB49-466A5A653D13}" type="pres">
      <dgm:prSet presAssocID="{E364F26C-D371-401E-8B22-6AEE470A0598}" presName="sibTrans" presStyleCnt="0"/>
      <dgm:spPr/>
    </dgm:pt>
    <dgm:pt modelId="{502E4AFE-D244-4C27-87E3-3465AB991178}" type="pres">
      <dgm:prSet presAssocID="{FBE5C98F-744E-47BF-AD28-918C92B3C129}" presName="compositeNode" presStyleCnt="0">
        <dgm:presLayoutVars>
          <dgm:bulletEnabled val="1"/>
        </dgm:presLayoutVars>
      </dgm:prSet>
      <dgm:spPr/>
    </dgm:pt>
    <dgm:pt modelId="{2CD9A58B-5918-447A-8C0C-F846A3A6D106}" type="pres">
      <dgm:prSet presAssocID="{FBE5C98F-744E-47BF-AD28-918C92B3C129}" presName="bgRect" presStyleLbl="node1" presStyleIdx="3" presStyleCnt="5" custScaleX="65021" custScaleY="62633"/>
      <dgm:spPr/>
    </dgm:pt>
    <dgm:pt modelId="{17FF28B5-AD39-4C5F-8298-ABDDB47D3603}" type="pres">
      <dgm:prSet presAssocID="{FBE5C98F-744E-47BF-AD28-918C92B3C129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8E2C9DFB-6705-4BF6-9DE2-ACEABD9FC105}" type="pres">
      <dgm:prSet presAssocID="{FBE5C98F-744E-47BF-AD28-918C92B3C129}" presName="childNode" presStyleLbl="node1" presStyleIdx="3" presStyleCnt="5">
        <dgm:presLayoutVars>
          <dgm:bulletEnabled val="1"/>
        </dgm:presLayoutVars>
      </dgm:prSet>
      <dgm:spPr/>
    </dgm:pt>
    <dgm:pt modelId="{5B6A44C2-D544-4FA0-815B-BD70A3753418}" type="pres">
      <dgm:prSet presAssocID="{CA018D26-0D0E-4CD4-83F1-90F311F2C393}" presName="hSp" presStyleCnt="0"/>
      <dgm:spPr/>
    </dgm:pt>
    <dgm:pt modelId="{A285E7AD-9EAE-4188-907B-9A27DF014D2B}" type="pres">
      <dgm:prSet presAssocID="{CA018D26-0D0E-4CD4-83F1-90F311F2C393}" presName="vProcSp" presStyleCnt="0"/>
      <dgm:spPr/>
    </dgm:pt>
    <dgm:pt modelId="{21F4FBB2-CF30-422B-BA8C-4923357B32E5}" type="pres">
      <dgm:prSet presAssocID="{CA018D26-0D0E-4CD4-83F1-90F311F2C393}" presName="vSp1" presStyleCnt="0"/>
      <dgm:spPr/>
    </dgm:pt>
    <dgm:pt modelId="{6C3F696E-5415-4134-8EB8-A526D0158228}" type="pres">
      <dgm:prSet presAssocID="{CA018D26-0D0E-4CD4-83F1-90F311F2C393}" presName="simulatedConn" presStyleLbl="solidFgAcc1" presStyleIdx="3" presStyleCnt="4" custLinFactY="-200000" custLinFactNeighborX="-11105" custLinFactNeighborY="-276229"/>
      <dgm:spPr/>
    </dgm:pt>
    <dgm:pt modelId="{F68920FB-456D-496B-8234-DCD8527261DC}" type="pres">
      <dgm:prSet presAssocID="{CA018D26-0D0E-4CD4-83F1-90F311F2C393}" presName="vSp2" presStyleCnt="0"/>
      <dgm:spPr/>
    </dgm:pt>
    <dgm:pt modelId="{78C16E59-3C6E-4989-A98B-2E9BC55BE264}" type="pres">
      <dgm:prSet presAssocID="{CA018D26-0D0E-4CD4-83F1-90F311F2C393}" presName="sibTrans" presStyleCnt="0"/>
      <dgm:spPr/>
    </dgm:pt>
    <dgm:pt modelId="{6F7DCA05-E630-44FB-B0AE-BE532C417486}" type="pres">
      <dgm:prSet presAssocID="{7175897D-4BEE-4E93-A2DF-D32E297B2FFC}" presName="compositeNode" presStyleCnt="0">
        <dgm:presLayoutVars>
          <dgm:bulletEnabled val="1"/>
        </dgm:presLayoutVars>
      </dgm:prSet>
      <dgm:spPr/>
    </dgm:pt>
    <dgm:pt modelId="{71E63C99-BB34-49AA-A2A0-E799000C64B3}" type="pres">
      <dgm:prSet presAssocID="{7175897D-4BEE-4E93-A2DF-D32E297B2FFC}" presName="bgRect" presStyleLbl="node1" presStyleIdx="4" presStyleCnt="5" custScaleX="65021" custScaleY="50258"/>
      <dgm:spPr/>
    </dgm:pt>
    <dgm:pt modelId="{4DC27F66-BA2A-4014-BFA6-2E4430FB4D8D}" type="pres">
      <dgm:prSet presAssocID="{7175897D-4BEE-4E93-A2DF-D32E297B2FFC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15F6A06-96D0-42E7-A013-2DF94286EA88}" srcId="{90530E15-F71A-45C9-AE60-293B28EFD74D}" destId="{AA4B7244-73E4-46C3-8BA6-F696183FD6F9}" srcOrd="0" destOrd="0" parTransId="{9A55890A-772A-45AC-A641-96EE395FD2F7}" sibTransId="{281F1F54-4300-4A1E-A05A-CB8546F7702C}"/>
    <dgm:cxn modelId="{F27B010F-8AE9-4FA9-B7C6-0EB13C0412EA}" type="presOf" srcId="{90530E15-F71A-45C9-AE60-293B28EFD74D}" destId="{7DCF1381-6747-4C19-9F1F-1817BCBD7011}" srcOrd="1" destOrd="0" presId="urn:microsoft.com/office/officeart/2005/8/layout/hProcess7"/>
    <dgm:cxn modelId="{27F8452F-3396-4E82-B0B9-47D3751CC12A}" type="presOf" srcId="{6DFA53CE-E12A-404C-9C40-293BF1C40790}" destId="{FC52934F-CEC9-4F73-B22F-41B3E88BB559}" srcOrd="1" destOrd="0" presId="urn:microsoft.com/office/officeart/2005/8/layout/hProcess7"/>
    <dgm:cxn modelId="{767C1D34-AE82-4BAC-B436-14AD7B2D3269}" srcId="{FDBD5744-90F0-4F77-8347-B66F52E1769A}" destId="{6796A737-6E48-4DB4-81C4-60B1B482B457}" srcOrd="2" destOrd="0" parTransId="{BAB8EB13-2638-43EF-BFF9-5422CD05A4BF}" sibTransId="{E364F26C-D371-401E-8B22-6AEE470A0598}"/>
    <dgm:cxn modelId="{97346338-DCE7-487A-816A-214DE1322919}" type="presOf" srcId="{90530E15-F71A-45C9-AE60-293B28EFD74D}" destId="{B5F97C95-7FD3-40AE-8DC6-8341557B4133}" srcOrd="0" destOrd="0" presId="urn:microsoft.com/office/officeart/2005/8/layout/hProcess7"/>
    <dgm:cxn modelId="{EA5DE53A-998A-4BF3-9EE8-8DFAAA1128DC}" srcId="{6796A737-6E48-4DB4-81C4-60B1B482B457}" destId="{EF1EA8B4-F61C-4956-95B5-1195616CAED0}" srcOrd="0" destOrd="0" parTransId="{C2FABBE1-A896-4485-924B-31991EE590FC}" sibTransId="{DBB2CDED-EAB5-4BC4-ABAC-397FBB2AE38B}"/>
    <dgm:cxn modelId="{98B07B5E-0040-4344-B730-03534533DFF3}" type="presOf" srcId="{12C2209E-018C-4F03-89B6-BA59473D630F}" destId="{4F035E9B-DB8B-4FEE-821D-40A424963E7C}" srcOrd="0" destOrd="0" presId="urn:microsoft.com/office/officeart/2005/8/layout/hProcess7"/>
    <dgm:cxn modelId="{E91C3660-AE33-4E29-9AA6-05A4EBA780F0}" type="presOf" srcId="{6796A737-6E48-4DB4-81C4-60B1B482B457}" destId="{1A6B1271-2112-4184-A97C-C7B8A9AEAC62}" srcOrd="1" destOrd="0" presId="urn:microsoft.com/office/officeart/2005/8/layout/hProcess7"/>
    <dgm:cxn modelId="{1458EA4C-CA0D-485E-B05E-D21A7C06B59A}" type="presOf" srcId="{7175897D-4BEE-4E93-A2DF-D32E297B2FFC}" destId="{4DC27F66-BA2A-4014-BFA6-2E4430FB4D8D}" srcOrd="1" destOrd="0" presId="urn:microsoft.com/office/officeart/2005/8/layout/hProcess7"/>
    <dgm:cxn modelId="{12DC1D72-DDA7-4B90-B887-78A53146D3BC}" type="presOf" srcId="{FBE5C98F-744E-47BF-AD28-918C92B3C129}" destId="{2CD9A58B-5918-447A-8C0C-F846A3A6D106}" srcOrd="0" destOrd="0" presId="urn:microsoft.com/office/officeart/2005/8/layout/hProcess7"/>
    <dgm:cxn modelId="{42CF8D75-A05C-4ED1-B012-73AAEDEEC65E}" type="presOf" srcId="{6DFA53CE-E12A-404C-9C40-293BF1C40790}" destId="{5667F37B-62C7-47E5-AD54-DDFB2EF9527D}" srcOrd="0" destOrd="0" presId="urn:microsoft.com/office/officeart/2005/8/layout/hProcess7"/>
    <dgm:cxn modelId="{DD448E79-36CD-4FD3-8429-CB40E3118170}" type="presOf" srcId="{7175897D-4BEE-4E93-A2DF-D32E297B2FFC}" destId="{71E63C99-BB34-49AA-A2A0-E799000C64B3}" srcOrd="0" destOrd="0" presId="urn:microsoft.com/office/officeart/2005/8/layout/hProcess7"/>
    <dgm:cxn modelId="{C1A6BE79-9FAC-4CED-8424-39E1C8D1BE15}" srcId="{FDBD5744-90F0-4F77-8347-B66F52E1769A}" destId="{7175897D-4BEE-4E93-A2DF-D32E297B2FFC}" srcOrd="4" destOrd="0" parTransId="{3B43A2D8-36A2-419A-B97C-7B1365C029E6}" sibTransId="{A6FA9AA3-0874-451A-94A8-7E6E0004CED7}"/>
    <dgm:cxn modelId="{B4A7705A-DC3E-42CE-9B6F-C918D30BC2A6}" srcId="{FDBD5744-90F0-4F77-8347-B66F52E1769A}" destId="{90530E15-F71A-45C9-AE60-293B28EFD74D}" srcOrd="1" destOrd="0" parTransId="{19585525-DCD3-41C4-890D-9B1A989064BD}" sibTransId="{E3126761-B3CD-4B05-8262-98E244221D07}"/>
    <dgm:cxn modelId="{D4F71F84-86CE-45E9-ADB3-00BB8D34FF3C}" srcId="{FBE5C98F-744E-47BF-AD28-918C92B3C129}" destId="{B625E28F-F153-4378-B9DD-ADF43D0F557E}" srcOrd="0" destOrd="0" parTransId="{0D8AC643-41CD-4D65-8DCA-D60CF21B07A3}" sibTransId="{C8584CD8-0E67-4E3F-B4D8-F0F36F81B111}"/>
    <dgm:cxn modelId="{615D268D-1352-49A0-A2CC-7D525C5FC2F5}" type="presOf" srcId="{EF1EA8B4-F61C-4956-95B5-1195616CAED0}" destId="{BB157318-DAAA-449F-A5BC-B5326CBB40CF}" srcOrd="0" destOrd="0" presId="urn:microsoft.com/office/officeart/2005/8/layout/hProcess7"/>
    <dgm:cxn modelId="{2E4A4E91-B786-4C24-B405-C677C7567B51}" srcId="{FDBD5744-90F0-4F77-8347-B66F52E1769A}" destId="{6DFA53CE-E12A-404C-9C40-293BF1C40790}" srcOrd="0" destOrd="0" parTransId="{C8F683AE-949E-4694-B1BA-ADE69DB0350F}" sibTransId="{31061B0D-2437-47A5-9164-39165910D21E}"/>
    <dgm:cxn modelId="{7410DD96-ABE4-4868-8CCE-400F8F5ACD4C}" type="presOf" srcId="{6796A737-6E48-4DB4-81C4-60B1B482B457}" destId="{C02805B2-BAC9-4D6E-982A-4EC23AB5570A}" srcOrd="0" destOrd="0" presId="urn:microsoft.com/office/officeart/2005/8/layout/hProcess7"/>
    <dgm:cxn modelId="{E4A08FA9-D1AD-4A67-85D5-B424561FD79A}" srcId="{FDBD5744-90F0-4F77-8347-B66F52E1769A}" destId="{FBE5C98F-744E-47BF-AD28-918C92B3C129}" srcOrd="3" destOrd="0" parTransId="{7EF44D6C-37EE-4E03-9750-C9CF781BEADB}" sibTransId="{CA018D26-0D0E-4CD4-83F1-90F311F2C393}"/>
    <dgm:cxn modelId="{2253ABAD-E775-4F3F-BD69-93ED3123E8F0}" type="presOf" srcId="{AA4B7244-73E4-46C3-8BA6-F696183FD6F9}" destId="{B21F7B20-ED1E-45E9-A311-E56CBA6BD97D}" srcOrd="0" destOrd="0" presId="urn:microsoft.com/office/officeart/2005/8/layout/hProcess7"/>
    <dgm:cxn modelId="{496B9BC8-984B-4028-BB19-8184C87D0CA7}" type="presOf" srcId="{FDBD5744-90F0-4F77-8347-B66F52E1769A}" destId="{5C20938A-9786-4D58-AD68-83AAC10DFE10}" srcOrd="0" destOrd="0" presId="urn:microsoft.com/office/officeart/2005/8/layout/hProcess7"/>
    <dgm:cxn modelId="{D4939FD4-D347-4153-843A-B7A7B62023E7}" type="presOf" srcId="{FBE5C98F-744E-47BF-AD28-918C92B3C129}" destId="{17FF28B5-AD39-4C5F-8298-ABDDB47D3603}" srcOrd="1" destOrd="0" presId="urn:microsoft.com/office/officeart/2005/8/layout/hProcess7"/>
    <dgm:cxn modelId="{6601DEF2-705A-48CF-8EA6-41C165BDAACB}" type="presOf" srcId="{B625E28F-F153-4378-B9DD-ADF43D0F557E}" destId="{8E2C9DFB-6705-4BF6-9DE2-ACEABD9FC105}" srcOrd="0" destOrd="0" presId="urn:microsoft.com/office/officeart/2005/8/layout/hProcess7"/>
    <dgm:cxn modelId="{E8D79EF9-0411-45E6-92CB-6276ED93E8C6}" srcId="{6DFA53CE-E12A-404C-9C40-293BF1C40790}" destId="{12C2209E-018C-4F03-89B6-BA59473D630F}" srcOrd="0" destOrd="0" parTransId="{9CCBDA1E-C8E4-4BCE-8EA0-69BA18AD5829}" sibTransId="{F40CDA13-88BC-476C-8795-39EA36E9DAE1}"/>
    <dgm:cxn modelId="{9AC9E4FA-7DBC-44D4-833F-35B5A53E4FD2}" type="presParOf" srcId="{5C20938A-9786-4D58-AD68-83AAC10DFE10}" destId="{72599744-29C5-42EF-B4CB-A737709A6714}" srcOrd="0" destOrd="0" presId="urn:microsoft.com/office/officeart/2005/8/layout/hProcess7"/>
    <dgm:cxn modelId="{F7F19DD8-3633-4FBD-9EE7-C42D9413BCCB}" type="presParOf" srcId="{72599744-29C5-42EF-B4CB-A737709A6714}" destId="{5667F37B-62C7-47E5-AD54-DDFB2EF9527D}" srcOrd="0" destOrd="0" presId="urn:microsoft.com/office/officeart/2005/8/layout/hProcess7"/>
    <dgm:cxn modelId="{886A0B22-3F4C-4A2D-8EC5-7D6F461D1ACF}" type="presParOf" srcId="{72599744-29C5-42EF-B4CB-A737709A6714}" destId="{FC52934F-CEC9-4F73-B22F-41B3E88BB559}" srcOrd="1" destOrd="0" presId="urn:microsoft.com/office/officeart/2005/8/layout/hProcess7"/>
    <dgm:cxn modelId="{C4586B45-723A-4908-8114-456C3B47956F}" type="presParOf" srcId="{72599744-29C5-42EF-B4CB-A737709A6714}" destId="{4F035E9B-DB8B-4FEE-821D-40A424963E7C}" srcOrd="2" destOrd="0" presId="urn:microsoft.com/office/officeart/2005/8/layout/hProcess7"/>
    <dgm:cxn modelId="{FFCFFD7D-D006-4496-A5D8-8D3B663E8DC8}" type="presParOf" srcId="{5C20938A-9786-4D58-AD68-83AAC10DFE10}" destId="{C4C249C6-610F-41F0-988E-7554CB62F407}" srcOrd="1" destOrd="0" presId="urn:microsoft.com/office/officeart/2005/8/layout/hProcess7"/>
    <dgm:cxn modelId="{17B50E07-692C-4BFE-AEB4-3158BEDD689C}" type="presParOf" srcId="{5C20938A-9786-4D58-AD68-83AAC10DFE10}" destId="{3A9CD292-2FD3-4D5A-B515-07249F3ACB4E}" srcOrd="2" destOrd="0" presId="urn:microsoft.com/office/officeart/2005/8/layout/hProcess7"/>
    <dgm:cxn modelId="{C07F547B-4D5D-41BE-BE91-B955E2B1941A}" type="presParOf" srcId="{3A9CD292-2FD3-4D5A-B515-07249F3ACB4E}" destId="{D58393CD-BCBC-4F62-941D-9B4B53AAC6D9}" srcOrd="0" destOrd="0" presId="urn:microsoft.com/office/officeart/2005/8/layout/hProcess7"/>
    <dgm:cxn modelId="{904B71C4-B99C-42B5-BB4D-A0DBCA68FFC3}" type="presParOf" srcId="{3A9CD292-2FD3-4D5A-B515-07249F3ACB4E}" destId="{F748BCAC-3860-4CA3-9317-96A0A76C8FB0}" srcOrd="1" destOrd="0" presId="urn:microsoft.com/office/officeart/2005/8/layout/hProcess7"/>
    <dgm:cxn modelId="{F4F65014-1B13-4A7C-B813-12BE8570F46D}" type="presParOf" srcId="{3A9CD292-2FD3-4D5A-B515-07249F3ACB4E}" destId="{13C2188D-22F7-42A3-A7D6-7A8FB6D050B9}" srcOrd="2" destOrd="0" presId="urn:microsoft.com/office/officeart/2005/8/layout/hProcess7"/>
    <dgm:cxn modelId="{18CBA6D0-4E26-489D-8E49-4973877B3AF4}" type="presParOf" srcId="{5C20938A-9786-4D58-AD68-83AAC10DFE10}" destId="{5A3E17A2-8310-4BDC-9633-F6209E19702A}" srcOrd="3" destOrd="0" presId="urn:microsoft.com/office/officeart/2005/8/layout/hProcess7"/>
    <dgm:cxn modelId="{2D45F102-A4C0-460F-B037-563EDBDE9FCA}" type="presParOf" srcId="{5C20938A-9786-4D58-AD68-83AAC10DFE10}" destId="{E65B713E-C2CB-4F62-AF51-B2CD86CC8FFB}" srcOrd="4" destOrd="0" presId="urn:microsoft.com/office/officeart/2005/8/layout/hProcess7"/>
    <dgm:cxn modelId="{EA492EAF-9545-4337-9A60-DB1DDB631224}" type="presParOf" srcId="{E65B713E-C2CB-4F62-AF51-B2CD86CC8FFB}" destId="{B5F97C95-7FD3-40AE-8DC6-8341557B4133}" srcOrd="0" destOrd="0" presId="urn:microsoft.com/office/officeart/2005/8/layout/hProcess7"/>
    <dgm:cxn modelId="{A9836B85-8BCE-4FB6-9D4C-ED98ACCFFB08}" type="presParOf" srcId="{E65B713E-C2CB-4F62-AF51-B2CD86CC8FFB}" destId="{7DCF1381-6747-4C19-9F1F-1817BCBD7011}" srcOrd="1" destOrd="0" presId="urn:microsoft.com/office/officeart/2005/8/layout/hProcess7"/>
    <dgm:cxn modelId="{1F1448EB-333D-4464-9677-FF749235EF96}" type="presParOf" srcId="{E65B713E-C2CB-4F62-AF51-B2CD86CC8FFB}" destId="{B21F7B20-ED1E-45E9-A311-E56CBA6BD97D}" srcOrd="2" destOrd="0" presId="urn:microsoft.com/office/officeart/2005/8/layout/hProcess7"/>
    <dgm:cxn modelId="{7E51EB45-13D3-4D79-9E23-18CB3A46F454}" type="presParOf" srcId="{5C20938A-9786-4D58-AD68-83AAC10DFE10}" destId="{7ABC0578-5812-4224-BFB2-13A42046D9D2}" srcOrd="5" destOrd="0" presId="urn:microsoft.com/office/officeart/2005/8/layout/hProcess7"/>
    <dgm:cxn modelId="{429639D6-567A-47C9-AFB5-B929E3588B70}" type="presParOf" srcId="{5C20938A-9786-4D58-AD68-83AAC10DFE10}" destId="{719E99BB-5FE1-4D4E-89D5-ED72D52861F4}" srcOrd="6" destOrd="0" presId="urn:microsoft.com/office/officeart/2005/8/layout/hProcess7"/>
    <dgm:cxn modelId="{4703CDA5-4166-46D9-96B3-7A5B3BCDDD2C}" type="presParOf" srcId="{719E99BB-5FE1-4D4E-89D5-ED72D52861F4}" destId="{2AC558D6-E1F8-4FB1-BC24-28A1D4801F55}" srcOrd="0" destOrd="0" presId="urn:microsoft.com/office/officeart/2005/8/layout/hProcess7"/>
    <dgm:cxn modelId="{22BFA63E-EF78-4A56-854D-B18F6694D11E}" type="presParOf" srcId="{719E99BB-5FE1-4D4E-89D5-ED72D52861F4}" destId="{597B9A32-6E88-4128-9AAA-D26625C2FA7A}" srcOrd="1" destOrd="0" presId="urn:microsoft.com/office/officeart/2005/8/layout/hProcess7"/>
    <dgm:cxn modelId="{F28FEC04-4388-45FA-A1A2-E5ECA5F6A41A}" type="presParOf" srcId="{719E99BB-5FE1-4D4E-89D5-ED72D52861F4}" destId="{D132F628-D48D-49FD-9B53-F02C4F66E1C7}" srcOrd="2" destOrd="0" presId="urn:microsoft.com/office/officeart/2005/8/layout/hProcess7"/>
    <dgm:cxn modelId="{35D9C280-0E18-4644-8D7B-D19AD7B5A9E8}" type="presParOf" srcId="{5C20938A-9786-4D58-AD68-83AAC10DFE10}" destId="{512C80AF-F945-419D-8BE3-528E5C37127B}" srcOrd="7" destOrd="0" presId="urn:microsoft.com/office/officeart/2005/8/layout/hProcess7"/>
    <dgm:cxn modelId="{911E3419-779F-4DC4-9780-18D53AB7DFB6}" type="presParOf" srcId="{5C20938A-9786-4D58-AD68-83AAC10DFE10}" destId="{480C0946-1255-4BD8-9239-6CBF4C14EA6B}" srcOrd="8" destOrd="0" presId="urn:microsoft.com/office/officeart/2005/8/layout/hProcess7"/>
    <dgm:cxn modelId="{4897CC0A-D03A-485B-A7A6-46EA52D15806}" type="presParOf" srcId="{480C0946-1255-4BD8-9239-6CBF4C14EA6B}" destId="{C02805B2-BAC9-4D6E-982A-4EC23AB5570A}" srcOrd="0" destOrd="0" presId="urn:microsoft.com/office/officeart/2005/8/layout/hProcess7"/>
    <dgm:cxn modelId="{F52A25DD-0515-413B-85D4-49A33FEBB2AA}" type="presParOf" srcId="{480C0946-1255-4BD8-9239-6CBF4C14EA6B}" destId="{1A6B1271-2112-4184-A97C-C7B8A9AEAC62}" srcOrd="1" destOrd="0" presId="urn:microsoft.com/office/officeart/2005/8/layout/hProcess7"/>
    <dgm:cxn modelId="{B468C92B-7787-4182-B779-DD04378A1425}" type="presParOf" srcId="{480C0946-1255-4BD8-9239-6CBF4C14EA6B}" destId="{BB157318-DAAA-449F-A5BC-B5326CBB40CF}" srcOrd="2" destOrd="0" presId="urn:microsoft.com/office/officeart/2005/8/layout/hProcess7"/>
    <dgm:cxn modelId="{4CFF941A-1EB5-4227-A422-0EFF08EFA381}" type="presParOf" srcId="{5C20938A-9786-4D58-AD68-83AAC10DFE10}" destId="{E85E1770-EF27-4A7C-A6A5-EADBE5C1099D}" srcOrd="9" destOrd="0" presId="urn:microsoft.com/office/officeart/2005/8/layout/hProcess7"/>
    <dgm:cxn modelId="{34D536F3-49D6-4B50-B3A3-90F3892DA97C}" type="presParOf" srcId="{5C20938A-9786-4D58-AD68-83AAC10DFE10}" destId="{2B2E07DC-AAEC-4BE7-B056-5723DCDE5A07}" srcOrd="10" destOrd="0" presId="urn:microsoft.com/office/officeart/2005/8/layout/hProcess7"/>
    <dgm:cxn modelId="{82BF2BBE-253F-4583-93AC-4D0A52D13002}" type="presParOf" srcId="{2B2E07DC-AAEC-4BE7-B056-5723DCDE5A07}" destId="{44E9FD2C-F023-46EC-A434-1D9559363EFD}" srcOrd="0" destOrd="0" presId="urn:microsoft.com/office/officeart/2005/8/layout/hProcess7"/>
    <dgm:cxn modelId="{18A9450A-1E2E-4C32-9135-DB495C5633A6}" type="presParOf" srcId="{2B2E07DC-AAEC-4BE7-B056-5723DCDE5A07}" destId="{197F880F-508F-4FAC-8331-B2E286719D40}" srcOrd="1" destOrd="0" presId="urn:microsoft.com/office/officeart/2005/8/layout/hProcess7"/>
    <dgm:cxn modelId="{881FFAE4-76CB-4F96-A996-159E60E8C6B9}" type="presParOf" srcId="{2B2E07DC-AAEC-4BE7-B056-5723DCDE5A07}" destId="{492FBCBD-C1F7-4677-8E6B-71B384654809}" srcOrd="2" destOrd="0" presId="urn:microsoft.com/office/officeart/2005/8/layout/hProcess7"/>
    <dgm:cxn modelId="{058E39C4-5FAB-4591-BBE6-6DE17AF7468B}" type="presParOf" srcId="{5C20938A-9786-4D58-AD68-83AAC10DFE10}" destId="{F22A2643-B11D-4433-AB49-466A5A653D13}" srcOrd="11" destOrd="0" presId="urn:microsoft.com/office/officeart/2005/8/layout/hProcess7"/>
    <dgm:cxn modelId="{71F9C829-5EFC-4504-A8A5-062992F7B729}" type="presParOf" srcId="{5C20938A-9786-4D58-AD68-83AAC10DFE10}" destId="{502E4AFE-D244-4C27-87E3-3465AB991178}" srcOrd="12" destOrd="0" presId="urn:microsoft.com/office/officeart/2005/8/layout/hProcess7"/>
    <dgm:cxn modelId="{8E0D6D17-B52C-4CEE-949B-4BD929FB1BC2}" type="presParOf" srcId="{502E4AFE-D244-4C27-87E3-3465AB991178}" destId="{2CD9A58B-5918-447A-8C0C-F846A3A6D106}" srcOrd="0" destOrd="0" presId="urn:microsoft.com/office/officeart/2005/8/layout/hProcess7"/>
    <dgm:cxn modelId="{348E0671-FC49-4D10-9A02-D5C52BD8847E}" type="presParOf" srcId="{502E4AFE-D244-4C27-87E3-3465AB991178}" destId="{17FF28B5-AD39-4C5F-8298-ABDDB47D3603}" srcOrd="1" destOrd="0" presId="urn:microsoft.com/office/officeart/2005/8/layout/hProcess7"/>
    <dgm:cxn modelId="{A5D42320-55CC-46EA-8570-2C5788F04F08}" type="presParOf" srcId="{502E4AFE-D244-4C27-87E3-3465AB991178}" destId="{8E2C9DFB-6705-4BF6-9DE2-ACEABD9FC105}" srcOrd="2" destOrd="0" presId="urn:microsoft.com/office/officeart/2005/8/layout/hProcess7"/>
    <dgm:cxn modelId="{648C0E2C-E3F8-4692-A291-F250663739C6}" type="presParOf" srcId="{5C20938A-9786-4D58-AD68-83AAC10DFE10}" destId="{5B6A44C2-D544-4FA0-815B-BD70A3753418}" srcOrd="13" destOrd="0" presId="urn:microsoft.com/office/officeart/2005/8/layout/hProcess7"/>
    <dgm:cxn modelId="{2FC361C8-9011-49C3-8649-E957FB849D02}" type="presParOf" srcId="{5C20938A-9786-4D58-AD68-83AAC10DFE10}" destId="{A285E7AD-9EAE-4188-907B-9A27DF014D2B}" srcOrd="14" destOrd="0" presId="urn:microsoft.com/office/officeart/2005/8/layout/hProcess7"/>
    <dgm:cxn modelId="{39EE2BC6-7CE6-4E29-8F77-BC66A970D464}" type="presParOf" srcId="{A285E7AD-9EAE-4188-907B-9A27DF014D2B}" destId="{21F4FBB2-CF30-422B-BA8C-4923357B32E5}" srcOrd="0" destOrd="0" presId="urn:microsoft.com/office/officeart/2005/8/layout/hProcess7"/>
    <dgm:cxn modelId="{2C163B10-5292-4286-9112-EF517D7E9DCA}" type="presParOf" srcId="{A285E7AD-9EAE-4188-907B-9A27DF014D2B}" destId="{6C3F696E-5415-4134-8EB8-A526D0158228}" srcOrd="1" destOrd="0" presId="urn:microsoft.com/office/officeart/2005/8/layout/hProcess7"/>
    <dgm:cxn modelId="{F35BC839-2281-4A39-8076-D5F6B2AAD2D2}" type="presParOf" srcId="{A285E7AD-9EAE-4188-907B-9A27DF014D2B}" destId="{F68920FB-456D-496B-8234-DCD8527261DC}" srcOrd="2" destOrd="0" presId="urn:microsoft.com/office/officeart/2005/8/layout/hProcess7"/>
    <dgm:cxn modelId="{878CA889-08E6-448E-872C-D84D962B2F78}" type="presParOf" srcId="{5C20938A-9786-4D58-AD68-83AAC10DFE10}" destId="{78C16E59-3C6E-4989-A98B-2E9BC55BE264}" srcOrd="15" destOrd="0" presId="urn:microsoft.com/office/officeart/2005/8/layout/hProcess7"/>
    <dgm:cxn modelId="{EBB8B68E-024D-4967-B02A-701BA9C96CA8}" type="presParOf" srcId="{5C20938A-9786-4D58-AD68-83AAC10DFE10}" destId="{6F7DCA05-E630-44FB-B0AE-BE532C417486}" srcOrd="16" destOrd="0" presId="urn:microsoft.com/office/officeart/2005/8/layout/hProcess7"/>
    <dgm:cxn modelId="{CE579E3E-87E2-45C4-ACEA-D9E2C54AF770}" type="presParOf" srcId="{6F7DCA05-E630-44FB-B0AE-BE532C417486}" destId="{71E63C99-BB34-49AA-A2A0-E799000C64B3}" srcOrd="0" destOrd="0" presId="urn:microsoft.com/office/officeart/2005/8/layout/hProcess7"/>
    <dgm:cxn modelId="{A81BCA48-3FDD-4877-BBAC-0EA8EC22BCDC}" type="presParOf" srcId="{6F7DCA05-E630-44FB-B0AE-BE532C417486}" destId="{4DC27F66-BA2A-4014-BFA6-2E4430FB4D8D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9D2FEF-36D5-4997-8E97-A0DF988923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D637149-655A-4146-80AB-4FFCCD040922}">
      <dgm:prSet phldrT="[Text]"/>
      <dgm:spPr/>
      <dgm:t>
        <a:bodyPr/>
        <a:lstStyle/>
        <a:p>
          <a:r>
            <a:rPr lang="en-US" dirty="0"/>
            <a:t>Document Potential Undesirable Results for Each Sustainability Indicator</a:t>
          </a:r>
        </a:p>
      </dgm:t>
    </dgm:pt>
    <dgm:pt modelId="{CFE1D7D2-6714-4F9E-9D77-8AEA9FEB6205}" type="parTrans" cxnId="{948AFA28-7826-4FE6-9B5F-2D6C3A810FBF}">
      <dgm:prSet/>
      <dgm:spPr/>
      <dgm:t>
        <a:bodyPr/>
        <a:lstStyle/>
        <a:p>
          <a:endParaRPr lang="en-US"/>
        </a:p>
      </dgm:t>
    </dgm:pt>
    <dgm:pt modelId="{84A08A93-C9FB-4B63-A7B9-5A65DD683257}" type="sibTrans" cxnId="{948AFA28-7826-4FE6-9B5F-2D6C3A810FBF}">
      <dgm:prSet/>
      <dgm:spPr/>
      <dgm:t>
        <a:bodyPr/>
        <a:lstStyle/>
        <a:p>
          <a:endParaRPr lang="en-US"/>
        </a:p>
      </dgm:t>
    </dgm:pt>
    <dgm:pt modelId="{72D32986-193D-46FB-9AEC-9C844BBC5510}">
      <dgm:prSet phldrT="[Text]"/>
      <dgm:spPr/>
      <dgm:t>
        <a:bodyPr/>
        <a:lstStyle/>
        <a:p>
          <a:r>
            <a:rPr lang="en-US" dirty="0"/>
            <a:t>Identify Appropriate Monitoring / Measurement Locations throughout </a:t>
          </a:r>
          <a:r>
            <a:rPr lang="en-US" dirty="0" err="1"/>
            <a:t>Subbasin</a:t>
          </a:r>
          <a:endParaRPr lang="en-US" dirty="0"/>
        </a:p>
      </dgm:t>
    </dgm:pt>
    <dgm:pt modelId="{5D3A135A-07BD-436F-8ACA-FEDF74B5A143}" type="parTrans" cxnId="{047C5060-2D7D-41F5-9EB4-971B08645347}">
      <dgm:prSet/>
      <dgm:spPr/>
      <dgm:t>
        <a:bodyPr/>
        <a:lstStyle/>
        <a:p>
          <a:endParaRPr lang="en-US"/>
        </a:p>
      </dgm:t>
    </dgm:pt>
    <dgm:pt modelId="{B788457B-985C-4390-95AF-CB220891C7D6}" type="sibTrans" cxnId="{047C5060-2D7D-41F5-9EB4-971B08645347}">
      <dgm:prSet/>
      <dgm:spPr/>
      <dgm:t>
        <a:bodyPr/>
        <a:lstStyle/>
        <a:p>
          <a:endParaRPr lang="en-US"/>
        </a:p>
      </dgm:t>
    </dgm:pt>
    <dgm:pt modelId="{FF9763AC-C119-4693-9C50-9E2FDE2B990E}">
      <dgm:prSet phldrT="[Text]"/>
      <dgm:spPr/>
      <dgm:t>
        <a:bodyPr/>
        <a:lstStyle/>
        <a:p>
          <a:r>
            <a:rPr lang="en-US" dirty="0"/>
            <a:t>Identify Spatially Representative Minimum Thresholds</a:t>
          </a:r>
        </a:p>
      </dgm:t>
    </dgm:pt>
    <dgm:pt modelId="{6A3F095C-FFEF-443B-BC39-DDF2571C2EFA}" type="parTrans" cxnId="{F076CCA9-20AA-40DA-B8FB-EFB99D71C1B7}">
      <dgm:prSet/>
      <dgm:spPr/>
      <dgm:t>
        <a:bodyPr/>
        <a:lstStyle/>
        <a:p>
          <a:endParaRPr lang="en-US"/>
        </a:p>
      </dgm:t>
    </dgm:pt>
    <dgm:pt modelId="{42359438-DEAA-4D2E-B3E7-4596DD35E69B}" type="sibTrans" cxnId="{F076CCA9-20AA-40DA-B8FB-EFB99D71C1B7}">
      <dgm:prSet/>
      <dgm:spPr/>
      <dgm:t>
        <a:bodyPr/>
        <a:lstStyle/>
        <a:p>
          <a:endParaRPr lang="en-US"/>
        </a:p>
      </dgm:t>
    </dgm:pt>
    <dgm:pt modelId="{5514B73A-B5AF-41B5-8A21-787E2D347A8F}">
      <dgm:prSet phldrT="[Text]"/>
      <dgm:spPr/>
      <dgm:t>
        <a:bodyPr/>
        <a:lstStyle/>
        <a:p>
          <a:r>
            <a:rPr lang="en-US"/>
            <a:t>Develop </a:t>
          </a:r>
          <a:r>
            <a:rPr lang="en-US" dirty="0"/>
            <a:t>Measurable Objectives above Each Minimum Threshold</a:t>
          </a:r>
        </a:p>
      </dgm:t>
    </dgm:pt>
    <dgm:pt modelId="{3D013FE7-506F-4943-BE48-6F1D4F2B09DA}" type="parTrans" cxnId="{3A2BE66C-E6D5-4453-9CE9-4FF6B26AB38B}">
      <dgm:prSet/>
      <dgm:spPr/>
      <dgm:t>
        <a:bodyPr/>
        <a:lstStyle/>
        <a:p>
          <a:endParaRPr lang="en-US"/>
        </a:p>
      </dgm:t>
    </dgm:pt>
    <dgm:pt modelId="{DA03B105-93C2-4FC9-BA1F-91D689B9ADE1}" type="sibTrans" cxnId="{3A2BE66C-E6D5-4453-9CE9-4FF6B26AB38B}">
      <dgm:prSet/>
      <dgm:spPr/>
      <dgm:t>
        <a:bodyPr/>
        <a:lstStyle/>
        <a:p>
          <a:endParaRPr lang="en-US"/>
        </a:p>
      </dgm:t>
    </dgm:pt>
    <dgm:pt modelId="{82900B5A-A3FC-4B92-832C-FA7EAB3948A4}" type="pres">
      <dgm:prSet presAssocID="{739D2FEF-36D5-4997-8E97-A0DF988923AC}" presName="CompostProcess" presStyleCnt="0">
        <dgm:presLayoutVars>
          <dgm:dir/>
          <dgm:resizeHandles val="exact"/>
        </dgm:presLayoutVars>
      </dgm:prSet>
      <dgm:spPr/>
    </dgm:pt>
    <dgm:pt modelId="{315B2983-FF7D-4DCF-8FB5-D942757D99CD}" type="pres">
      <dgm:prSet presAssocID="{739D2FEF-36D5-4997-8E97-A0DF988923AC}" presName="arrow" presStyleLbl="bgShp" presStyleIdx="0" presStyleCnt="1"/>
      <dgm:spPr/>
    </dgm:pt>
    <dgm:pt modelId="{245CDAAE-3471-4040-AADF-C16D7B8EC12A}" type="pres">
      <dgm:prSet presAssocID="{739D2FEF-36D5-4997-8E97-A0DF988923AC}" presName="linearProcess" presStyleCnt="0"/>
      <dgm:spPr/>
    </dgm:pt>
    <dgm:pt modelId="{161E679C-FB67-4DA3-BBA6-0D644FAAE5DA}" type="pres">
      <dgm:prSet presAssocID="{7D637149-655A-4146-80AB-4FFCCD040922}" presName="textNode" presStyleLbl="node1" presStyleIdx="0" presStyleCnt="4">
        <dgm:presLayoutVars>
          <dgm:bulletEnabled val="1"/>
        </dgm:presLayoutVars>
      </dgm:prSet>
      <dgm:spPr/>
    </dgm:pt>
    <dgm:pt modelId="{D3F08FB2-42B4-420E-A649-D96CB7110162}" type="pres">
      <dgm:prSet presAssocID="{84A08A93-C9FB-4B63-A7B9-5A65DD683257}" presName="sibTrans" presStyleCnt="0"/>
      <dgm:spPr/>
    </dgm:pt>
    <dgm:pt modelId="{AE5C0692-3BCE-4225-AEA1-E2BE70A3BBFB}" type="pres">
      <dgm:prSet presAssocID="{FF9763AC-C119-4693-9C50-9E2FDE2B990E}" presName="textNode" presStyleLbl="node1" presStyleIdx="1" presStyleCnt="4">
        <dgm:presLayoutVars>
          <dgm:bulletEnabled val="1"/>
        </dgm:presLayoutVars>
      </dgm:prSet>
      <dgm:spPr/>
    </dgm:pt>
    <dgm:pt modelId="{A61491CF-E97E-43FF-84D3-73C40485B1C9}" type="pres">
      <dgm:prSet presAssocID="{42359438-DEAA-4D2E-B3E7-4596DD35E69B}" presName="sibTrans" presStyleCnt="0"/>
      <dgm:spPr/>
    </dgm:pt>
    <dgm:pt modelId="{B4C44993-5ABA-4EC0-B54F-08309B32AB22}" type="pres">
      <dgm:prSet presAssocID="{72D32986-193D-46FB-9AEC-9C844BBC5510}" presName="textNode" presStyleLbl="node1" presStyleIdx="2" presStyleCnt="4">
        <dgm:presLayoutVars>
          <dgm:bulletEnabled val="1"/>
        </dgm:presLayoutVars>
      </dgm:prSet>
      <dgm:spPr/>
    </dgm:pt>
    <dgm:pt modelId="{AB203B49-39D1-471F-B15C-A3B7521A85C8}" type="pres">
      <dgm:prSet presAssocID="{B788457B-985C-4390-95AF-CB220891C7D6}" presName="sibTrans" presStyleCnt="0"/>
      <dgm:spPr/>
    </dgm:pt>
    <dgm:pt modelId="{6189E755-AFD2-435A-9489-E42D57D89FB3}" type="pres">
      <dgm:prSet presAssocID="{5514B73A-B5AF-41B5-8A21-787E2D347A8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C345707-67CB-48EB-B243-CC42C12A58B6}" type="presOf" srcId="{72D32986-193D-46FB-9AEC-9C844BBC5510}" destId="{B4C44993-5ABA-4EC0-B54F-08309B32AB22}" srcOrd="0" destOrd="0" presId="urn:microsoft.com/office/officeart/2005/8/layout/hProcess9"/>
    <dgm:cxn modelId="{948AFA28-7826-4FE6-9B5F-2D6C3A810FBF}" srcId="{739D2FEF-36D5-4997-8E97-A0DF988923AC}" destId="{7D637149-655A-4146-80AB-4FFCCD040922}" srcOrd="0" destOrd="0" parTransId="{CFE1D7D2-6714-4F9E-9D77-8AEA9FEB6205}" sibTransId="{84A08A93-C9FB-4B63-A7B9-5A65DD683257}"/>
    <dgm:cxn modelId="{047C5060-2D7D-41F5-9EB4-971B08645347}" srcId="{739D2FEF-36D5-4997-8E97-A0DF988923AC}" destId="{72D32986-193D-46FB-9AEC-9C844BBC5510}" srcOrd="2" destOrd="0" parTransId="{5D3A135A-07BD-436F-8ACA-FEDF74B5A143}" sibTransId="{B788457B-985C-4390-95AF-CB220891C7D6}"/>
    <dgm:cxn modelId="{3A2BE66C-E6D5-4453-9CE9-4FF6B26AB38B}" srcId="{739D2FEF-36D5-4997-8E97-A0DF988923AC}" destId="{5514B73A-B5AF-41B5-8A21-787E2D347A8F}" srcOrd="3" destOrd="0" parTransId="{3D013FE7-506F-4943-BE48-6F1D4F2B09DA}" sibTransId="{DA03B105-93C2-4FC9-BA1F-91D689B9ADE1}"/>
    <dgm:cxn modelId="{7311F258-031F-42DE-9F27-8F2BDE06B3E4}" type="presOf" srcId="{5514B73A-B5AF-41B5-8A21-787E2D347A8F}" destId="{6189E755-AFD2-435A-9489-E42D57D89FB3}" srcOrd="0" destOrd="0" presId="urn:microsoft.com/office/officeart/2005/8/layout/hProcess9"/>
    <dgm:cxn modelId="{67BCEA89-28DA-4656-AE29-166916EC8C65}" type="presOf" srcId="{FF9763AC-C119-4693-9C50-9E2FDE2B990E}" destId="{AE5C0692-3BCE-4225-AEA1-E2BE70A3BBFB}" srcOrd="0" destOrd="0" presId="urn:microsoft.com/office/officeart/2005/8/layout/hProcess9"/>
    <dgm:cxn modelId="{3169E499-C0DD-4A76-A11B-63EECD17FB1C}" type="presOf" srcId="{739D2FEF-36D5-4997-8E97-A0DF988923AC}" destId="{82900B5A-A3FC-4B92-832C-FA7EAB3948A4}" srcOrd="0" destOrd="0" presId="urn:microsoft.com/office/officeart/2005/8/layout/hProcess9"/>
    <dgm:cxn modelId="{F076CCA9-20AA-40DA-B8FB-EFB99D71C1B7}" srcId="{739D2FEF-36D5-4997-8E97-A0DF988923AC}" destId="{FF9763AC-C119-4693-9C50-9E2FDE2B990E}" srcOrd="1" destOrd="0" parTransId="{6A3F095C-FFEF-443B-BC39-DDF2571C2EFA}" sibTransId="{42359438-DEAA-4D2E-B3E7-4596DD35E69B}"/>
    <dgm:cxn modelId="{362D94C1-F36B-4773-935B-372F730CFD13}" type="presOf" srcId="{7D637149-655A-4146-80AB-4FFCCD040922}" destId="{161E679C-FB67-4DA3-BBA6-0D644FAAE5DA}" srcOrd="0" destOrd="0" presId="urn:microsoft.com/office/officeart/2005/8/layout/hProcess9"/>
    <dgm:cxn modelId="{7E47F8DD-6753-483A-B9E0-B50FB09310B0}" type="presParOf" srcId="{82900B5A-A3FC-4B92-832C-FA7EAB3948A4}" destId="{315B2983-FF7D-4DCF-8FB5-D942757D99CD}" srcOrd="0" destOrd="0" presId="urn:microsoft.com/office/officeart/2005/8/layout/hProcess9"/>
    <dgm:cxn modelId="{9BFB3A8C-D3DC-47E0-AB3C-369A85C3A5E7}" type="presParOf" srcId="{82900B5A-A3FC-4B92-832C-FA7EAB3948A4}" destId="{245CDAAE-3471-4040-AADF-C16D7B8EC12A}" srcOrd="1" destOrd="0" presId="urn:microsoft.com/office/officeart/2005/8/layout/hProcess9"/>
    <dgm:cxn modelId="{E72FDE6D-A171-4ABC-A5A7-37C4F566406F}" type="presParOf" srcId="{245CDAAE-3471-4040-AADF-C16D7B8EC12A}" destId="{161E679C-FB67-4DA3-BBA6-0D644FAAE5DA}" srcOrd="0" destOrd="0" presId="urn:microsoft.com/office/officeart/2005/8/layout/hProcess9"/>
    <dgm:cxn modelId="{49D6D469-27EE-44B0-BCCF-A4E9BD626FCE}" type="presParOf" srcId="{245CDAAE-3471-4040-AADF-C16D7B8EC12A}" destId="{D3F08FB2-42B4-420E-A649-D96CB7110162}" srcOrd="1" destOrd="0" presId="urn:microsoft.com/office/officeart/2005/8/layout/hProcess9"/>
    <dgm:cxn modelId="{CE3BE603-C5BF-42D4-A3FA-66009F856F0B}" type="presParOf" srcId="{245CDAAE-3471-4040-AADF-C16D7B8EC12A}" destId="{AE5C0692-3BCE-4225-AEA1-E2BE70A3BBFB}" srcOrd="2" destOrd="0" presId="urn:microsoft.com/office/officeart/2005/8/layout/hProcess9"/>
    <dgm:cxn modelId="{CB0521C2-633E-46DA-83D3-E6A91C4DA6FB}" type="presParOf" srcId="{245CDAAE-3471-4040-AADF-C16D7B8EC12A}" destId="{A61491CF-E97E-43FF-84D3-73C40485B1C9}" srcOrd="3" destOrd="0" presId="urn:microsoft.com/office/officeart/2005/8/layout/hProcess9"/>
    <dgm:cxn modelId="{27F63E1B-A206-4F2F-9FCD-71423DE60FBC}" type="presParOf" srcId="{245CDAAE-3471-4040-AADF-C16D7B8EC12A}" destId="{B4C44993-5ABA-4EC0-B54F-08309B32AB22}" srcOrd="4" destOrd="0" presId="urn:microsoft.com/office/officeart/2005/8/layout/hProcess9"/>
    <dgm:cxn modelId="{D34B4A67-D52B-4DF8-824C-1B9C5CA5EAAA}" type="presParOf" srcId="{245CDAAE-3471-4040-AADF-C16D7B8EC12A}" destId="{AB203B49-39D1-471F-B15C-A3B7521A85C8}" srcOrd="5" destOrd="0" presId="urn:microsoft.com/office/officeart/2005/8/layout/hProcess9"/>
    <dgm:cxn modelId="{43E1E64E-A793-4DC7-983F-949EBDDFC3F4}" type="presParOf" srcId="{245CDAAE-3471-4040-AADF-C16D7B8EC12A}" destId="{6189E755-AFD2-435A-9489-E42D57D89FB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D2FEF-36D5-4997-8E97-A0DF988923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D637149-655A-4146-80AB-4FFCCD040922}">
      <dgm:prSet phldrT="[Text]"/>
      <dgm:spPr/>
      <dgm:t>
        <a:bodyPr/>
        <a:lstStyle/>
        <a:p>
          <a:r>
            <a:rPr lang="en-US" dirty="0"/>
            <a:t>Document Potential Undesirable Results for Each Sustainability Indicator</a:t>
          </a:r>
        </a:p>
      </dgm:t>
    </dgm:pt>
    <dgm:pt modelId="{CFE1D7D2-6714-4F9E-9D77-8AEA9FEB6205}" type="parTrans" cxnId="{948AFA28-7826-4FE6-9B5F-2D6C3A810FBF}">
      <dgm:prSet/>
      <dgm:spPr/>
      <dgm:t>
        <a:bodyPr/>
        <a:lstStyle/>
        <a:p>
          <a:endParaRPr lang="en-US"/>
        </a:p>
      </dgm:t>
    </dgm:pt>
    <dgm:pt modelId="{84A08A93-C9FB-4B63-A7B9-5A65DD683257}" type="sibTrans" cxnId="{948AFA28-7826-4FE6-9B5F-2D6C3A810FBF}">
      <dgm:prSet/>
      <dgm:spPr/>
      <dgm:t>
        <a:bodyPr/>
        <a:lstStyle/>
        <a:p>
          <a:endParaRPr lang="en-US"/>
        </a:p>
      </dgm:t>
    </dgm:pt>
    <dgm:pt modelId="{72D32986-193D-46FB-9AEC-9C844BBC5510}">
      <dgm:prSet phldrT="[Text]"/>
      <dgm:spPr/>
      <dgm:t>
        <a:bodyPr/>
        <a:lstStyle/>
        <a:p>
          <a:r>
            <a:rPr lang="en-US" dirty="0"/>
            <a:t>Identify Appropriate Monitoring / Measurement Locations </a:t>
          </a:r>
          <a:r>
            <a:rPr lang="en-US"/>
            <a:t>throughout Subbasin</a:t>
          </a:r>
          <a:endParaRPr lang="en-US" dirty="0"/>
        </a:p>
      </dgm:t>
    </dgm:pt>
    <dgm:pt modelId="{5D3A135A-07BD-436F-8ACA-FEDF74B5A143}" type="parTrans" cxnId="{047C5060-2D7D-41F5-9EB4-971B08645347}">
      <dgm:prSet/>
      <dgm:spPr/>
      <dgm:t>
        <a:bodyPr/>
        <a:lstStyle/>
        <a:p>
          <a:endParaRPr lang="en-US"/>
        </a:p>
      </dgm:t>
    </dgm:pt>
    <dgm:pt modelId="{B788457B-985C-4390-95AF-CB220891C7D6}" type="sibTrans" cxnId="{047C5060-2D7D-41F5-9EB4-971B08645347}">
      <dgm:prSet/>
      <dgm:spPr/>
      <dgm:t>
        <a:bodyPr/>
        <a:lstStyle/>
        <a:p>
          <a:endParaRPr lang="en-US"/>
        </a:p>
      </dgm:t>
    </dgm:pt>
    <dgm:pt modelId="{FF9763AC-C119-4693-9C50-9E2FDE2B990E}">
      <dgm:prSet phldrT="[Text]"/>
      <dgm:spPr/>
      <dgm:t>
        <a:bodyPr/>
        <a:lstStyle/>
        <a:p>
          <a:r>
            <a:rPr lang="en-US" dirty="0"/>
            <a:t>Identify Spatially Representative Minimum Thresholds</a:t>
          </a:r>
        </a:p>
      </dgm:t>
    </dgm:pt>
    <dgm:pt modelId="{6A3F095C-FFEF-443B-BC39-DDF2571C2EFA}" type="parTrans" cxnId="{F076CCA9-20AA-40DA-B8FB-EFB99D71C1B7}">
      <dgm:prSet/>
      <dgm:spPr/>
      <dgm:t>
        <a:bodyPr/>
        <a:lstStyle/>
        <a:p>
          <a:endParaRPr lang="en-US"/>
        </a:p>
      </dgm:t>
    </dgm:pt>
    <dgm:pt modelId="{42359438-DEAA-4D2E-B3E7-4596DD35E69B}" type="sibTrans" cxnId="{F076CCA9-20AA-40DA-B8FB-EFB99D71C1B7}">
      <dgm:prSet/>
      <dgm:spPr/>
      <dgm:t>
        <a:bodyPr/>
        <a:lstStyle/>
        <a:p>
          <a:endParaRPr lang="en-US"/>
        </a:p>
      </dgm:t>
    </dgm:pt>
    <dgm:pt modelId="{5514B73A-B5AF-41B5-8A21-787E2D347A8F}">
      <dgm:prSet phldrT="[Text]"/>
      <dgm:spPr/>
      <dgm:t>
        <a:bodyPr/>
        <a:lstStyle/>
        <a:p>
          <a:r>
            <a:rPr lang="en-US"/>
            <a:t>Develop </a:t>
          </a:r>
          <a:r>
            <a:rPr lang="en-US" dirty="0"/>
            <a:t>Measurable Objectives above Each Minimum Threshold</a:t>
          </a:r>
        </a:p>
      </dgm:t>
    </dgm:pt>
    <dgm:pt modelId="{3D013FE7-506F-4943-BE48-6F1D4F2B09DA}" type="parTrans" cxnId="{3A2BE66C-E6D5-4453-9CE9-4FF6B26AB38B}">
      <dgm:prSet/>
      <dgm:spPr/>
      <dgm:t>
        <a:bodyPr/>
        <a:lstStyle/>
        <a:p>
          <a:endParaRPr lang="en-US"/>
        </a:p>
      </dgm:t>
    </dgm:pt>
    <dgm:pt modelId="{DA03B105-93C2-4FC9-BA1F-91D689B9ADE1}" type="sibTrans" cxnId="{3A2BE66C-E6D5-4453-9CE9-4FF6B26AB38B}">
      <dgm:prSet/>
      <dgm:spPr/>
      <dgm:t>
        <a:bodyPr/>
        <a:lstStyle/>
        <a:p>
          <a:endParaRPr lang="en-US"/>
        </a:p>
      </dgm:t>
    </dgm:pt>
    <dgm:pt modelId="{82900B5A-A3FC-4B92-832C-FA7EAB3948A4}" type="pres">
      <dgm:prSet presAssocID="{739D2FEF-36D5-4997-8E97-A0DF988923AC}" presName="CompostProcess" presStyleCnt="0">
        <dgm:presLayoutVars>
          <dgm:dir/>
          <dgm:resizeHandles val="exact"/>
        </dgm:presLayoutVars>
      </dgm:prSet>
      <dgm:spPr/>
    </dgm:pt>
    <dgm:pt modelId="{315B2983-FF7D-4DCF-8FB5-D942757D99CD}" type="pres">
      <dgm:prSet presAssocID="{739D2FEF-36D5-4997-8E97-A0DF988923AC}" presName="arrow" presStyleLbl="bgShp" presStyleIdx="0" presStyleCnt="1"/>
      <dgm:spPr/>
    </dgm:pt>
    <dgm:pt modelId="{245CDAAE-3471-4040-AADF-C16D7B8EC12A}" type="pres">
      <dgm:prSet presAssocID="{739D2FEF-36D5-4997-8E97-A0DF988923AC}" presName="linearProcess" presStyleCnt="0"/>
      <dgm:spPr/>
    </dgm:pt>
    <dgm:pt modelId="{161E679C-FB67-4DA3-BBA6-0D644FAAE5DA}" type="pres">
      <dgm:prSet presAssocID="{7D637149-655A-4146-80AB-4FFCCD040922}" presName="textNode" presStyleLbl="node1" presStyleIdx="0" presStyleCnt="4">
        <dgm:presLayoutVars>
          <dgm:bulletEnabled val="1"/>
        </dgm:presLayoutVars>
      </dgm:prSet>
      <dgm:spPr/>
    </dgm:pt>
    <dgm:pt modelId="{D3F08FB2-42B4-420E-A649-D96CB7110162}" type="pres">
      <dgm:prSet presAssocID="{84A08A93-C9FB-4B63-A7B9-5A65DD683257}" presName="sibTrans" presStyleCnt="0"/>
      <dgm:spPr/>
    </dgm:pt>
    <dgm:pt modelId="{AE5C0692-3BCE-4225-AEA1-E2BE70A3BBFB}" type="pres">
      <dgm:prSet presAssocID="{FF9763AC-C119-4693-9C50-9E2FDE2B990E}" presName="textNode" presStyleLbl="node1" presStyleIdx="1" presStyleCnt="4">
        <dgm:presLayoutVars>
          <dgm:bulletEnabled val="1"/>
        </dgm:presLayoutVars>
      </dgm:prSet>
      <dgm:spPr/>
    </dgm:pt>
    <dgm:pt modelId="{A61491CF-E97E-43FF-84D3-73C40485B1C9}" type="pres">
      <dgm:prSet presAssocID="{42359438-DEAA-4D2E-B3E7-4596DD35E69B}" presName="sibTrans" presStyleCnt="0"/>
      <dgm:spPr/>
    </dgm:pt>
    <dgm:pt modelId="{B4C44993-5ABA-4EC0-B54F-08309B32AB22}" type="pres">
      <dgm:prSet presAssocID="{72D32986-193D-46FB-9AEC-9C844BBC5510}" presName="textNode" presStyleLbl="node1" presStyleIdx="2" presStyleCnt="4">
        <dgm:presLayoutVars>
          <dgm:bulletEnabled val="1"/>
        </dgm:presLayoutVars>
      </dgm:prSet>
      <dgm:spPr/>
    </dgm:pt>
    <dgm:pt modelId="{AB203B49-39D1-471F-B15C-A3B7521A85C8}" type="pres">
      <dgm:prSet presAssocID="{B788457B-985C-4390-95AF-CB220891C7D6}" presName="sibTrans" presStyleCnt="0"/>
      <dgm:spPr/>
    </dgm:pt>
    <dgm:pt modelId="{6189E755-AFD2-435A-9489-E42D57D89FB3}" type="pres">
      <dgm:prSet presAssocID="{5514B73A-B5AF-41B5-8A21-787E2D347A8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C345707-67CB-48EB-B243-CC42C12A58B6}" type="presOf" srcId="{72D32986-193D-46FB-9AEC-9C844BBC5510}" destId="{B4C44993-5ABA-4EC0-B54F-08309B32AB22}" srcOrd="0" destOrd="0" presId="urn:microsoft.com/office/officeart/2005/8/layout/hProcess9"/>
    <dgm:cxn modelId="{948AFA28-7826-4FE6-9B5F-2D6C3A810FBF}" srcId="{739D2FEF-36D5-4997-8E97-A0DF988923AC}" destId="{7D637149-655A-4146-80AB-4FFCCD040922}" srcOrd="0" destOrd="0" parTransId="{CFE1D7D2-6714-4F9E-9D77-8AEA9FEB6205}" sibTransId="{84A08A93-C9FB-4B63-A7B9-5A65DD683257}"/>
    <dgm:cxn modelId="{047C5060-2D7D-41F5-9EB4-971B08645347}" srcId="{739D2FEF-36D5-4997-8E97-A0DF988923AC}" destId="{72D32986-193D-46FB-9AEC-9C844BBC5510}" srcOrd="2" destOrd="0" parTransId="{5D3A135A-07BD-436F-8ACA-FEDF74B5A143}" sibTransId="{B788457B-985C-4390-95AF-CB220891C7D6}"/>
    <dgm:cxn modelId="{3A2BE66C-E6D5-4453-9CE9-4FF6B26AB38B}" srcId="{739D2FEF-36D5-4997-8E97-A0DF988923AC}" destId="{5514B73A-B5AF-41B5-8A21-787E2D347A8F}" srcOrd="3" destOrd="0" parTransId="{3D013FE7-506F-4943-BE48-6F1D4F2B09DA}" sibTransId="{DA03B105-93C2-4FC9-BA1F-91D689B9ADE1}"/>
    <dgm:cxn modelId="{7311F258-031F-42DE-9F27-8F2BDE06B3E4}" type="presOf" srcId="{5514B73A-B5AF-41B5-8A21-787E2D347A8F}" destId="{6189E755-AFD2-435A-9489-E42D57D89FB3}" srcOrd="0" destOrd="0" presId="urn:microsoft.com/office/officeart/2005/8/layout/hProcess9"/>
    <dgm:cxn modelId="{67BCEA89-28DA-4656-AE29-166916EC8C65}" type="presOf" srcId="{FF9763AC-C119-4693-9C50-9E2FDE2B990E}" destId="{AE5C0692-3BCE-4225-AEA1-E2BE70A3BBFB}" srcOrd="0" destOrd="0" presId="urn:microsoft.com/office/officeart/2005/8/layout/hProcess9"/>
    <dgm:cxn modelId="{3169E499-C0DD-4A76-A11B-63EECD17FB1C}" type="presOf" srcId="{739D2FEF-36D5-4997-8E97-A0DF988923AC}" destId="{82900B5A-A3FC-4B92-832C-FA7EAB3948A4}" srcOrd="0" destOrd="0" presId="urn:microsoft.com/office/officeart/2005/8/layout/hProcess9"/>
    <dgm:cxn modelId="{F076CCA9-20AA-40DA-B8FB-EFB99D71C1B7}" srcId="{739D2FEF-36D5-4997-8E97-A0DF988923AC}" destId="{FF9763AC-C119-4693-9C50-9E2FDE2B990E}" srcOrd="1" destOrd="0" parTransId="{6A3F095C-FFEF-443B-BC39-DDF2571C2EFA}" sibTransId="{42359438-DEAA-4D2E-B3E7-4596DD35E69B}"/>
    <dgm:cxn modelId="{362D94C1-F36B-4773-935B-372F730CFD13}" type="presOf" srcId="{7D637149-655A-4146-80AB-4FFCCD040922}" destId="{161E679C-FB67-4DA3-BBA6-0D644FAAE5DA}" srcOrd="0" destOrd="0" presId="urn:microsoft.com/office/officeart/2005/8/layout/hProcess9"/>
    <dgm:cxn modelId="{7E47F8DD-6753-483A-B9E0-B50FB09310B0}" type="presParOf" srcId="{82900B5A-A3FC-4B92-832C-FA7EAB3948A4}" destId="{315B2983-FF7D-4DCF-8FB5-D942757D99CD}" srcOrd="0" destOrd="0" presId="urn:microsoft.com/office/officeart/2005/8/layout/hProcess9"/>
    <dgm:cxn modelId="{9BFB3A8C-D3DC-47E0-AB3C-369A85C3A5E7}" type="presParOf" srcId="{82900B5A-A3FC-4B92-832C-FA7EAB3948A4}" destId="{245CDAAE-3471-4040-AADF-C16D7B8EC12A}" srcOrd="1" destOrd="0" presId="urn:microsoft.com/office/officeart/2005/8/layout/hProcess9"/>
    <dgm:cxn modelId="{E72FDE6D-A171-4ABC-A5A7-37C4F566406F}" type="presParOf" srcId="{245CDAAE-3471-4040-AADF-C16D7B8EC12A}" destId="{161E679C-FB67-4DA3-BBA6-0D644FAAE5DA}" srcOrd="0" destOrd="0" presId="urn:microsoft.com/office/officeart/2005/8/layout/hProcess9"/>
    <dgm:cxn modelId="{49D6D469-27EE-44B0-BCCF-A4E9BD626FCE}" type="presParOf" srcId="{245CDAAE-3471-4040-AADF-C16D7B8EC12A}" destId="{D3F08FB2-42B4-420E-A649-D96CB7110162}" srcOrd="1" destOrd="0" presId="urn:microsoft.com/office/officeart/2005/8/layout/hProcess9"/>
    <dgm:cxn modelId="{CE3BE603-C5BF-42D4-A3FA-66009F856F0B}" type="presParOf" srcId="{245CDAAE-3471-4040-AADF-C16D7B8EC12A}" destId="{AE5C0692-3BCE-4225-AEA1-E2BE70A3BBFB}" srcOrd="2" destOrd="0" presId="urn:microsoft.com/office/officeart/2005/8/layout/hProcess9"/>
    <dgm:cxn modelId="{CB0521C2-633E-46DA-83D3-E6A91C4DA6FB}" type="presParOf" srcId="{245CDAAE-3471-4040-AADF-C16D7B8EC12A}" destId="{A61491CF-E97E-43FF-84D3-73C40485B1C9}" srcOrd="3" destOrd="0" presId="urn:microsoft.com/office/officeart/2005/8/layout/hProcess9"/>
    <dgm:cxn modelId="{27F63E1B-A206-4F2F-9FCD-71423DE60FBC}" type="presParOf" srcId="{245CDAAE-3471-4040-AADF-C16D7B8EC12A}" destId="{B4C44993-5ABA-4EC0-B54F-08309B32AB22}" srcOrd="4" destOrd="0" presId="urn:microsoft.com/office/officeart/2005/8/layout/hProcess9"/>
    <dgm:cxn modelId="{D34B4A67-D52B-4DF8-824C-1B9C5CA5EAAA}" type="presParOf" srcId="{245CDAAE-3471-4040-AADF-C16D7B8EC12A}" destId="{AB203B49-39D1-471F-B15C-A3B7521A85C8}" srcOrd="5" destOrd="0" presId="urn:microsoft.com/office/officeart/2005/8/layout/hProcess9"/>
    <dgm:cxn modelId="{43E1E64E-A793-4DC7-983F-949EBDDFC3F4}" type="presParOf" srcId="{245CDAAE-3471-4040-AADF-C16D7B8EC12A}" destId="{6189E755-AFD2-435A-9489-E42D57D89FB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B0F252-F342-417E-A92E-654D81F43B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86E00A-05FE-427E-A621-0D44386CEF57}">
      <dgm:prSet phldrT="[Text]"/>
      <dgm:spPr/>
      <dgm:t>
        <a:bodyPr/>
        <a:lstStyle/>
        <a:p>
          <a:r>
            <a:rPr lang="en-US" dirty="0"/>
            <a:t>Wells and Logs</a:t>
          </a:r>
        </a:p>
      </dgm:t>
    </dgm:pt>
    <dgm:pt modelId="{15447104-A43F-4BA1-B68E-1DC3354E0D73}" type="parTrans" cxnId="{2E3632B5-C4C0-4E6C-AC01-30CA750FED13}">
      <dgm:prSet/>
      <dgm:spPr/>
      <dgm:t>
        <a:bodyPr/>
        <a:lstStyle/>
        <a:p>
          <a:endParaRPr lang="en-US"/>
        </a:p>
      </dgm:t>
    </dgm:pt>
    <dgm:pt modelId="{7309A7FF-D43D-4C21-966E-2B8794100E22}" type="sibTrans" cxnId="{2E3632B5-C4C0-4E6C-AC01-30CA750FED13}">
      <dgm:prSet/>
      <dgm:spPr/>
      <dgm:t>
        <a:bodyPr/>
        <a:lstStyle/>
        <a:p>
          <a:endParaRPr lang="en-US"/>
        </a:p>
      </dgm:t>
    </dgm:pt>
    <dgm:pt modelId="{DBBEE7B7-3C66-46E2-AA24-8C56F35A4B1C}">
      <dgm:prSet phldrT="[Text]" custT="1"/>
      <dgm:spPr/>
      <dgm:t>
        <a:bodyPr/>
        <a:lstStyle/>
        <a:p>
          <a:r>
            <a:rPr lang="en-US" sz="1600" dirty="0"/>
            <a:t>Obtaining well logs from various sources.</a:t>
          </a:r>
        </a:p>
      </dgm:t>
    </dgm:pt>
    <dgm:pt modelId="{73189308-D8D1-4103-8003-F282D8EEEDC0}" type="parTrans" cxnId="{7DC3D8D0-ED2A-4DEC-94F3-61BAD655402E}">
      <dgm:prSet/>
      <dgm:spPr/>
      <dgm:t>
        <a:bodyPr/>
        <a:lstStyle/>
        <a:p>
          <a:endParaRPr lang="en-US"/>
        </a:p>
      </dgm:t>
    </dgm:pt>
    <dgm:pt modelId="{41AE95B5-932E-458F-A982-F4D0D3DDD272}" type="sibTrans" cxnId="{7DC3D8D0-ED2A-4DEC-94F3-61BAD655402E}">
      <dgm:prSet/>
      <dgm:spPr/>
      <dgm:t>
        <a:bodyPr/>
        <a:lstStyle/>
        <a:p>
          <a:endParaRPr lang="en-US"/>
        </a:p>
      </dgm:t>
    </dgm:pt>
    <dgm:pt modelId="{F6D5C21C-B632-4D98-8B0B-841AE49B486E}">
      <dgm:prSet phldrT="[Text]" custT="1"/>
      <dgm:spPr/>
      <dgm:t>
        <a:bodyPr/>
        <a:lstStyle/>
        <a:p>
          <a:r>
            <a:rPr lang="en-US" sz="1600" dirty="0"/>
            <a:t>Comparing spatial distribution of wells for usefulness in HCM.</a:t>
          </a:r>
        </a:p>
      </dgm:t>
    </dgm:pt>
    <dgm:pt modelId="{4523E742-BD1C-479A-BD1D-985C66ABAB41}" type="parTrans" cxnId="{565D1F78-D1E6-40DF-85D8-59CC8A4CE56E}">
      <dgm:prSet/>
      <dgm:spPr/>
      <dgm:t>
        <a:bodyPr/>
        <a:lstStyle/>
        <a:p>
          <a:endParaRPr lang="en-US"/>
        </a:p>
      </dgm:t>
    </dgm:pt>
    <dgm:pt modelId="{00843B46-6945-4775-A834-3FB1CC5D24D1}" type="sibTrans" cxnId="{565D1F78-D1E6-40DF-85D8-59CC8A4CE56E}">
      <dgm:prSet/>
      <dgm:spPr/>
      <dgm:t>
        <a:bodyPr/>
        <a:lstStyle/>
        <a:p>
          <a:endParaRPr lang="en-US"/>
        </a:p>
      </dgm:t>
    </dgm:pt>
    <dgm:pt modelId="{BC6DC8E3-742B-4056-8131-CB674CC382FC}">
      <dgm:prSet phldrT="[Text]" custT="1"/>
      <dgm:spPr/>
      <dgm:t>
        <a:bodyPr/>
        <a:lstStyle/>
        <a:p>
          <a:r>
            <a:rPr lang="en-US" sz="1200" dirty="0"/>
            <a:t>Examining Data</a:t>
          </a:r>
        </a:p>
      </dgm:t>
    </dgm:pt>
    <dgm:pt modelId="{D4A20C55-FFEC-472F-BA07-FF142C3B3290}" type="parTrans" cxnId="{3A28ABA1-94EB-4CCD-9E62-40EC0C21A268}">
      <dgm:prSet/>
      <dgm:spPr/>
      <dgm:t>
        <a:bodyPr/>
        <a:lstStyle/>
        <a:p>
          <a:endParaRPr lang="en-US"/>
        </a:p>
      </dgm:t>
    </dgm:pt>
    <dgm:pt modelId="{EFB35AA2-58BE-4C53-A28F-DA8ED947419E}" type="sibTrans" cxnId="{3A28ABA1-94EB-4CCD-9E62-40EC0C21A268}">
      <dgm:prSet/>
      <dgm:spPr/>
      <dgm:t>
        <a:bodyPr/>
        <a:lstStyle/>
        <a:p>
          <a:endParaRPr lang="en-US"/>
        </a:p>
      </dgm:t>
    </dgm:pt>
    <dgm:pt modelId="{50CDBAB8-2EB4-4B0A-B7EC-C5B1662F81E7}">
      <dgm:prSet phldrT="[Text]" custT="1"/>
      <dgm:spPr/>
      <dgm:t>
        <a:bodyPr/>
        <a:lstStyle/>
        <a:p>
          <a:r>
            <a:rPr lang="en-US" sz="1600" dirty="0"/>
            <a:t>Documenting well log data, such as construction and lithological information.</a:t>
          </a:r>
        </a:p>
      </dgm:t>
    </dgm:pt>
    <dgm:pt modelId="{32752F62-5C43-4D8F-A209-733311442022}" type="parTrans" cxnId="{10FB4FFC-E153-47B0-B280-0698EAC807BC}">
      <dgm:prSet/>
      <dgm:spPr/>
      <dgm:t>
        <a:bodyPr/>
        <a:lstStyle/>
        <a:p>
          <a:endParaRPr lang="en-US"/>
        </a:p>
      </dgm:t>
    </dgm:pt>
    <dgm:pt modelId="{3E0509D9-844C-424F-B535-297EDE748E19}" type="sibTrans" cxnId="{10FB4FFC-E153-47B0-B280-0698EAC807BC}">
      <dgm:prSet/>
      <dgm:spPr/>
      <dgm:t>
        <a:bodyPr/>
        <a:lstStyle/>
        <a:p>
          <a:endParaRPr lang="en-US"/>
        </a:p>
      </dgm:t>
    </dgm:pt>
    <dgm:pt modelId="{C0A156CC-BB64-4E24-A54F-102859F22B13}">
      <dgm:prSet phldrT="[Text]" custT="1"/>
      <dgm:spPr/>
      <dgm:t>
        <a:bodyPr/>
        <a:lstStyle/>
        <a:p>
          <a:r>
            <a:rPr lang="en-US" sz="1600" dirty="0"/>
            <a:t>Organizing data for use in GIS software and DMS.</a:t>
          </a:r>
        </a:p>
      </dgm:t>
    </dgm:pt>
    <dgm:pt modelId="{1B30F437-A2E5-4A30-B918-26FCBC5B582E}" type="parTrans" cxnId="{29F2DD0D-2722-403D-9029-802E593F8F2B}">
      <dgm:prSet/>
      <dgm:spPr/>
      <dgm:t>
        <a:bodyPr/>
        <a:lstStyle/>
        <a:p>
          <a:endParaRPr lang="en-US"/>
        </a:p>
      </dgm:t>
    </dgm:pt>
    <dgm:pt modelId="{F627F554-7591-46FF-8A4D-5D07309815F5}" type="sibTrans" cxnId="{29F2DD0D-2722-403D-9029-802E593F8F2B}">
      <dgm:prSet/>
      <dgm:spPr/>
      <dgm:t>
        <a:bodyPr/>
        <a:lstStyle/>
        <a:p>
          <a:endParaRPr lang="en-US"/>
        </a:p>
      </dgm:t>
    </dgm:pt>
    <dgm:pt modelId="{A886680D-D563-4212-982B-6B8ED199B44C}">
      <dgm:prSet phldrT="[Text]"/>
      <dgm:spPr/>
      <dgm:t>
        <a:bodyPr/>
        <a:lstStyle/>
        <a:p>
          <a:r>
            <a:rPr lang="en-US" dirty="0"/>
            <a:t>Figure Generation</a:t>
          </a:r>
        </a:p>
      </dgm:t>
    </dgm:pt>
    <dgm:pt modelId="{49E0B248-3081-4E11-8B37-2C1B9D827CED}" type="parTrans" cxnId="{EB66BECF-50D9-4B71-81AA-FB4A2DD5BF22}">
      <dgm:prSet/>
      <dgm:spPr/>
      <dgm:t>
        <a:bodyPr/>
        <a:lstStyle/>
        <a:p>
          <a:endParaRPr lang="en-US"/>
        </a:p>
      </dgm:t>
    </dgm:pt>
    <dgm:pt modelId="{0B31A4F6-95C4-4D89-AB7F-E41DCBE573CC}" type="sibTrans" cxnId="{EB66BECF-50D9-4B71-81AA-FB4A2DD5BF22}">
      <dgm:prSet/>
      <dgm:spPr/>
      <dgm:t>
        <a:bodyPr/>
        <a:lstStyle/>
        <a:p>
          <a:endParaRPr lang="en-US"/>
        </a:p>
      </dgm:t>
    </dgm:pt>
    <dgm:pt modelId="{34A8DD2B-173B-4294-969A-9E829D522834}">
      <dgm:prSet phldrT="[Text]" custT="1"/>
      <dgm:spPr/>
      <dgm:t>
        <a:bodyPr/>
        <a:lstStyle/>
        <a:p>
          <a:r>
            <a:rPr lang="en-US" sz="1600" dirty="0"/>
            <a:t>Producing cross sections and 3D figures of subsurface geology and groundwater conditions via GIS software.</a:t>
          </a:r>
        </a:p>
      </dgm:t>
    </dgm:pt>
    <dgm:pt modelId="{EC32A6A0-D358-4318-8D1E-36C00288F04C}" type="parTrans" cxnId="{DD241AA0-5693-46E3-8B25-92757B477A20}">
      <dgm:prSet/>
      <dgm:spPr/>
      <dgm:t>
        <a:bodyPr/>
        <a:lstStyle/>
        <a:p>
          <a:endParaRPr lang="en-US"/>
        </a:p>
      </dgm:t>
    </dgm:pt>
    <dgm:pt modelId="{2A7BB8EA-63FD-4EF0-97DF-6247DA13B557}" type="sibTrans" cxnId="{DD241AA0-5693-46E3-8B25-92757B477A20}">
      <dgm:prSet/>
      <dgm:spPr/>
      <dgm:t>
        <a:bodyPr/>
        <a:lstStyle/>
        <a:p>
          <a:endParaRPr lang="en-US"/>
        </a:p>
      </dgm:t>
    </dgm:pt>
    <dgm:pt modelId="{5ABEC909-B088-4F17-9E93-F46C170810A2}" type="pres">
      <dgm:prSet presAssocID="{B0B0F252-F342-417E-A92E-654D81F43BB0}" presName="linearFlow" presStyleCnt="0">
        <dgm:presLayoutVars>
          <dgm:dir/>
          <dgm:animLvl val="lvl"/>
          <dgm:resizeHandles val="exact"/>
        </dgm:presLayoutVars>
      </dgm:prSet>
      <dgm:spPr/>
    </dgm:pt>
    <dgm:pt modelId="{220129E8-DD4A-4FB0-B0E4-E8891BE066E8}" type="pres">
      <dgm:prSet presAssocID="{5F86E00A-05FE-427E-A621-0D44386CEF57}" presName="composite" presStyleCnt="0"/>
      <dgm:spPr/>
    </dgm:pt>
    <dgm:pt modelId="{34AC6BB4-11FD-4370-970A-B55DEA50E262}" type="pres">
      <dgm:prSet presAssocID="{5F86E00A-05FE-427E-A621-0D44386CEF5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AF4193B-1649-42A2-985A-2F6EC176D5C1}" type="pres">
      <dgm:prSet presAssocID="{5F86E00A-05FE-427E-A621-0D44386CEF57}" presName="descendantText" presStyleLbl="alignAcc1" presStyleIdx="0" presStyleCnt="3">
        <dgm:presLayoutVars>
          <dgm:bulletEnabled val="1"/>
        </dgm:presLayoutVars>
      </dgm:prSet>
      <dgm:spPr/>
    </dgm:pt>
    <dgm:pt modelId="{1B039EA4-D68E-4C39-A593-00D4EE607739}" type="pres">
      <dgm:prSet presAssocID="{7309A7FF-D43D-4C21-966E-2B8794100E22}" presName="sp" presStyleCnt="0"/>
      <dgm:spPr/>
    </dgm:pt>
    <dgm:pt modelId="{E8D10C0E-79E3-49E1-87BC-0A1820C2DBF8}" type="pres">
      <dgm:prSet presAssocID="{BC6DC8E3-742B-4056-8131-CB674CC382FC}" presName="composite" presStyleCnt="0"/>
      <dgm:spPr/>
    </dgm:pt>
    <dgm:pt modelId="{402CADB7-F47A-4A1B-ABAA-DD98E9A53F55}" type="pres">
      <dgm:prSet presAssocID="{BC6DC8E3-742B-4056-8131-CB674CC382F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4DD49FE-9FD3-4C24-A40D-EF1648E7B94A}" type="pres">
      <dgm:prSet presAssocID="{BC6DC8E3-742B-4056-8131-CB674CC382FC}" presName="descendantText" presStyleLbl="alignAcc1" presStyleIdx="1" presStyleCnt="3">
        <dgm:presLayoutVars>
          <dgm:bulletEnabled val="1"/>
        </dgm:presLayoutVars>
      </dgm:prSet>
      <dgm:spPr/>
    </dgm:pt>
    <dgm:pt modelId="{0E4A4444-3150-42D4-B5FA-50F061A1A291}" type="pres">
      <dgm:prSet presAssocID="{EFB35AA2-58BE-4C53-A28F-DA8ED947419E}" presName="sp" presStyleCnt="0"/>
      <dgm:spPr/>
    </dgm:pt>
    <dgm:pt modelId="{45EEFE97-3839-4095-BCFE-18F2ACC1A8EF}" type="pres">
      <dgm:prSet presAssocID="{A886680D-D563-4212-982B-6B8ED199B44C}" presName="composite" presStyleCnt="0"/>
      <dgm:spPr/>
    </dgm:pt>
    <dgm:pt modelId="{8CA20505-B818-47F8-91B2-6AD7B1C79317}" type="pres">
      <dgm:prSet presAssocID="{A886680D-D563-4212-982B-6B8ED199B44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51B7BAD-2AF1-4A5F-B135-424C3ABB7C01}" type="pres">
      <dgm:prSet presAssocID="{A886680D-D563-4212-982B-6B8ED199B44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231FD0C-30D9-4A9C-83C9-CF35CA89FEC7}" type="presOf" srcId="{34A8DD2B-173B-4294-969A-9E829D522834}" destId="{C51B7BAD-2AF1-4A5F-B135-424C3ABB7C01}" srcOrd="0" destOrd="0" presId="urn:microsoft.com/office/officeart/2005/8/layout/chevron2"/>
    <dgm:cxn modelId="{29F2DD0D-2722-403D-9029-802E593F8F2B}" srcId="{BC6DC8E3-742B-4056-8131-CB674CC382FC}" destId="{C0A156CC-BB64-4E24-A54F-102859F22B13}" srcOrd="1" destOrd="0" parTransId="{1B30F437-A2E5-4A30-B918-26FCBC5B582E}" sibTransId="{F627F554-7591-46FF-8A4D-5D07309815F5}"/>
    <dgm:cxn modelId="{87F4A31B-6CFB-4C24-B53A-423FA84D6C6B}" type="presOf" srcId="{A886680D-D563-4212-982B-6B8ED199B44C}" destId="{8CA20505-B818-47F8-91B2-6AD7B1C79317}" srcOrd="0" destOrd="0" presId="urn:microsoft.com/office/officeart/2005/8/layout/chevron2"/>
    <dgm:cxn modelId="{1EE03A32-E14F-4A9D-8C95-AAEAE107A2C2}" type="presOf" srcId="{5F86E00A-05FE-427E-A621-0D44386CEF57}" destId="{34AC6BB4-11FD-4370-970A-B55DEA50E262}" srcOrd="0" destOrd="0" presId="urn:microsoft.com/office/officeart/2005/8/layout/chevron2"/>
    <dgm:cxn modelId="{0A53F540-1DEB-47CB-AC7A-0419F75CB5CD}" type="presOf" srcId="{50CDBAB8-2EB4-4B0A-B7EC-C5B1662F81E7}" destId="{24DD49FE-9FD3-4C24-A40D-EF1648E7B94A}" srcOrd="0" destOrd="0" presId="urn:microsoft.com/office/officeart/2005/8/layout/chevron2"/>
    <dgm:cxn modelId="{DCDA5147-A201-41C3-82B5-E49677A28BB8}" type="presOf" srcId="{DBBEE7B7-3C66-46E2-AA24-8C56F35A4B1C}" destId="{0AF4193B-1649-42A2-985A-2F6EC176D5C1}" srcOrd="0" destOrd="0" presId="urn:microsoft.com/office/officeart/2005/8/layout/chevron2"/>
    <dgm:cxn modelId="{5440E76D-87CE-47F5-B852-386ACA040B5C}" type="presOf" srcId="{C0A156CC-BB64-4E24-A54F-102859F22B13}" destId="{24DD49FE-9FD3-4C24-A40D-EF1648E7B94A}" srcOrd="0" destOrd="1" presId="urn:microsoft.com/office/officeart/2005/8/layout/chevron2"/>
    <dgm:cxn modelId="{565D1F78-D1E6-40DF-85D8-59CC8A4CE56E}" srcId="{5F86E00A-05FE-427E-A621-0D44386CEF57}" destId="{F6D5C21C-B632-4D98-8B0B-841AE49B486E}" srcOrd="1" destOrd="0" parTransId="{4523E742-BD1C-479A-BD1D-985C66ABAB41}" sibTransId="{00843B46-6945-4775-A834-3FB1CC5D24D1}"/>
    <dgm:cxn modelId="{BC37D78F-2B33-42AE-93B8-43ED9E4D93CA}" type="presOf" srcId="{B0B0F252-F342-417E-A92E-654D81F43BB0}" destId="{5ABEC909-B088-4F17-9E93-F46C170810A2}" srcOrd="0" destOrd="0" presId="urn:microsoft.com/office/officeart/2005/8/layout/chevron2"/>
    <dgm:cxn modelId="{DD241AA0-5693-46E3-8B25-92757B477A20}" srcId="{A886680D-D563-4212-982B-6B8ED199B44C}" destId="{34A8DD2B-173B-4294-969A-9E829D522834}" srcOrd="0" destOrd="0" parTransId="{EC32A6A0-D358-4318-8D1E-36C00288F04C}" sibTransId="{2A7BB8EA-63FD-4EF0-97DF-6247DA13B557}"/>
    <dgm:cxn modelId="{3A28ABA1-94EB-4CCD-9E62-40EC0C21A268}" srcId="{B0B0F252-F342-417E-A92E-654D81F43BB0}" destId="{BC6DC8E3-742B-4056-8131-CB674CC382FC}" srcOrd="1" destOrd="0" parTransId="{D4A20C55-FFEC-472F-BA07-FF142C3B3290}" sibTransId="{EFB35AA2-58BE-4C53-A28F-DA8ED947419E}"/>
    <dgm:cxn modelId="{08B873B0-C9EF-4A50-9DEB-DA518BC15A37}" type="presOf" srcId="{BC6DC8E3-742B-4056-8131-CB674CC382FC}" destId="{402CADB7-F47A-4A1B-ABAA-DD98E9A53F55}" srcOrd="0" destOrd="0" presId="urn:microsoft.com/office/officeart/2005/8/layout/chevron2"/>
    <dgm:cxn modelId="{2E3632B5-C4C0-4E6C-AC01-30CA750FED13}" srcId="{B0B0F252-F342-417E-A92E-654D81F43BB0}" destId="{5F86E00A-05FE-427E-A621-0D44386CEF57}" srcOrd="0" destOrd="0" parTransId="{15447104-A43F-4BA1-B68E-1DC3354E0D73}" sibTransId="{7309A7FF-D43D-4C21-966E-2B8794100E22}"/>
    <dgm:cxn modelId="{296D77B6-C8A7-43CE-AF93-CC45F9F352EF}" type="presOf" srcId="{F6D5C21C-B632-4D98-8B0B-841AE49B486E}" destId="{0AF4193B-1649-42A2-985A-2F6EC176D5C1}" srcOrd="0" destOrd="1" presId="urn:microsoft.com/office/officeart/2005/8/layout/chevron2"/>
    <dgm:cxn modelId="{EB66BECF-50D9-4B71-81AA-FB4A2DD5BF22}" srcId="{B0B0F252-F342-417E-A92E-654D81F43BB0}" destId="{A886680D-D563-4212-982B-6B8ED199B44C}" srcOrd="2" destOrd="0" parTransId="{49E0B248-3081-4E11-8B37-2C1B9D827CED}" sibTransId="{0B31A4F6-95C4-4D89-AB7F-E41DCBE573CC}"/>
    <dgm:cxn modelId="{7DC3D8D0-ED2A-4DEC-94F3-61BAD655402E}" srcId="{5F86E00A-05FE-427E-A621-0D44386CEF57}" destId="{DBBEE7B7-3C66-46E2-AA24-8C56F35A4B1C}" srcOrd="0" destOrd="0" parTransId="{73189308-D8D1-4103-8003-F282D8EEEDC0}" sibTransId="{41AE95B5-932E-458F-A982-F4D0D3DDD272}"/>
    <dgm:cxn modelId="{10FB4FFC-E153-47B0-B280-0698EAC807BC}" srcId="{BC6DC8E3-742B-4056-8131-CB674CC382FC}" destId="{50CDBAB8-2EB4-4B0A-B7EC-C5B1662F81E7}" srcOrd="0" destOrd="0" parTransId="{32752F62-5C43-4D8F-A209-733311442022}" sibTransId="{3E0509D9-844C-424F-B535-297EDE748E19}"/>
    <dgm:cxn modelId="{D1D387D4-5D37-4E0D-BE65-55E5FF429B43}" type="presParOf" srcId="{5ABEC909-B088-4F17-9E93-F46C170810A2}" destId="{220129E8-DD4A-4FB0-B0E4-E8891BE066E8}" srcOrd="0" destOrd="0" presId="urn:microsoft.com/office/officeart/2005/8/layout/chevron2"/>
    <dgm:cxn modelId="{BD69E68D-A187-426C-8D79-E22FB7806963}" type="presParOf" srcId="{220129E8-DD4A-4FB0-B0E4-E8891BE066E8}" destId="{34AC6BB4-11FD-4370-970A-B55DEA50E262}" srcOrd="0" destOrd="0" presId="urn:microsoft.com/office/officeart/2005/8/layout/chevron2"/>
    <dgm:cxn modelId="{85DA3491-0BDB-4FF5-9F7F-DFED89C07821}" type="presParOf" srcId="{220129E8-DD4A-4FB0-B0E4-E8891BE066E8}" destId="{0AF4193B-1649-42A2-985A-2F6EC176D5C1}" srcOrd="1" destOrd="0" presId="urn:microsoft.com/office/officeart/2005/8/layout/chevron2"/>
    <dgm:cxn modelId="{AD444545-1C14-496B-B1E4-8D6FFC8629D2}" type="presParOf" srcId="{5ABEC909-B088-4F17-9E93-F46C170810A2}" destId="{1B039EA4-D68E-4C39-A593-00D4EE607739}" srcOrd="1" destOrd="0" presId="urn:microsoft.com/office/officeart/2005/8/layout/chevron2"/>
    <dgm:cxn modelId="{D4276DDB-5BCE-4076-99E4-05659138BD63}" type="presParOf" srcId="{5ABEC909-B088-4F17-9E93-F46C170810A2}" destId="{E8D10C0E-79E3-49E1-87BC-0A1820C2DBF8}" srcOrd="2" destOrd="0" presId="urn:microsoft.com/office/officeart/2005/8/layout/chevron2"/>
    <dgm:cxn modelId="{C0861D91-41D2-490E-BA09-892650C6BF82}" type="presParOf" srcId="{E8D10C0E-79E3-49E1-87BC-0A1820C2DBF8}" destId="{402CADB7-F47A-4A1B-ABAA-DD98E9A53F55}" srcOrd="0" destOrd="0" presId="urn:microsoft.com/office/officeart/2005/8/layout/chevron2"/>
    <dgm:cxn modelId="{D4A96D25-209D-4524-92C3-D1BB6F8E7818}" type="presParOf" srcId="{E8D10C0E-79E3-49E1-87BC-0A1820C2DBF8}" destId="{24DD49FE-9FD3-4C24-A40D-EF1648E7B94A}" srcOrd="1" destOrd="0" presId="urn:microsoft.com/office/officeart/2005/8/layout/chevron2"/>
    <dgm:cxn modelId="{C65B512A-57FC-4A1A-8170-A8C0C1379AA2}" type="presParOf" srcId="{5ABEC909-B088-4F17-9E93-F46C170810A2}" destId="{0E4A4444-3150-42D4-B5FA-50F061A1A291}" srcOrd="3" destOrd="0" presId="urn:microsoft.com/office/officeart/2005/8/layout/chevron2"/>
    <dgm:cxn modelId="{AC19F7A8-B471-44E3-AA8F-82659CCAAAB9}" type="presParOf" srcId="{5ABEC909-B088-4F17-9E93-F46C170810A2}" destId="{45EEFE97-3839-4095-BCFE-18F2ACC1A8EF}" srcOrd="4" destOrd="0" presId="urn:microsoft.com/office/officeart/2005/8/layout/chevron2"/>
    <dgm:cxn modelId="{373F6E51-86D0-4224-B99C-176A9A2DD9D0}" type="presParOf" srcId="{45EEFE97-3839-4095-BCFE-18F2ACC1A8EF}" destId="{8CA20505-B818-47F8-91B2-6AD7B1C79317}" srcOrd="0" destOrd="0" presId="urn:microsoft.com/office/officeart/2005/8/layout/chevron2"/>
    <dgm:cxn modelId="{290943C7-9297-4D4C-A138-BEF4C50807A5}" type="presParOf" srcId="{45EEFE97-3839-4095-BCFE-18F2ACC1A8EF}" destId="{C51B7BAD-2AF1-4A5F-B135-424C3ABB7C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5D30C-5964-4469-8C0B-B3B75CCCDC66}">
      <dsp:nvSpPr>
        <dsp:cNvPr id="0" name=""/>
        <dsp:cNvSpPr/>
      </dsp:nvSpPr>
      <dsp:spPr>
        <a:xfrm>
          <a:off x="142909" y="0"/>
          <a:ext cx="2147261" cy="214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Attend GW Sustainability Workgroup meetings as an observer</a:t>
          </a:r>
        </a:p>
      </dsp:txBody>
      <dsp:txXfrm>
        <a:off x="457368" y="314455"/>
        <a:ext cx="1518343" cy="1518321"/>
      </dsp:txXfrm>
    </dsp:sp>
    <dsp:sp modelId="{4385DCAB-AC25-4195-83C5-3A00E17608F8}">
      <dsp:nvSpPr>
        <dsp:cNvPr id="0" name=""/>
        <dsp:cNvSpPr/>
      </dsp:nvSpPr>
      <dsp:spPr>
        <a:xfrm>
          <a:off x="1991076" y="1432083"/>
          <a:ext cx="2147261" cy="214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Participate in first Public Meeting (Open House: August 29, 2018 @ 6:30PM, Robert J. Cabral Agricultural Center</a:t>
          </a:r>
          <a:r>
            <a:rPr lang="en-US" sz="1800" kern="1200" dirty="0">
              <a:solidFill>
                <a:schemeClr val="bg1"/>
              </a:solidFill>
            </a:rPr>
            <a:t>)</a:t>
          </a:r>
        </a:p>
      </dsp:txBody>
      <dsp:txXfrm>
        <a:off x="2305535" y="1746538"/>
        <a:ext cx="1518343" cy="1518321"/>
      </dsp:txXfrm>
    </dsp:sp>
    <dsp:sp modelId="{FC2403A3-453D-4B94-981C-5D4E174FD4A4}">
      <dsp:nvSpPr>
        <dsp:cNvPr id="0" name=""/>
        <dsp:cNvSpPr/>
      </dsp:nvSpPr>
      <dsp:spPr>
        <a:xfrm>
          <a:off x="3866517" y="0"/>
          <a:ext cx="2147261" cy="214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Attend GWA Board or Advisory Committee meetings (monthly)</a:t>
          </a:r>
        </a:p>
      </dsp:txBody>
      <dsp:txXfrm>
        <a:off x="4180976" y="314455"/>
        <a:ext cx="1518343" cy="1518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7F37B-62C7-47E5-AD54-DDFB2EF9527D}">
      <dsp:nvSpPr>
        <dsp:cNvPr id="0" name=""/>
        <dsp:cNvSpPr/>
      </dsp:nvSpPr>
      <dsp:spPr>
        <a:xfrm>
          <a:off x="1312" y="499256"/>
          <a:ext cx="1539030" cy="15425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u="sng" kern="1200" dirty="0"/>
        </a:p>
      </dsp:txBody>
      <dsp:txXfrm rot="16200000">
        <a:off x="-477234" y="977803"/>
        <a:ext cx="1264899" cy="307806"/>
      </dsp:txXfrm>
    </dsp:sp>
    <dsp:sp modelId="{4F035E9B-DB8B-4FEE-821D-40A424963E7C}">
      <dsp:nvSpPr>
        <dsp:cNvPr id="0" name=""/>
        <dsp:cNvSpPr/>
      </dsp:nvSpPr>
      <dsp:spPr>
        <a:xfrm>
          <a:off x="371179" y="499256"/>
          <a:ext cx="1146577" cy="1542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u="sng" kern="1200" dirty="0"/>
            <a:t>Website: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Visit esjground</a:t>
          </a:r>
          <a:br>
            <a:rPr lang="en-US" sz="1800" kern="1200" dirty="0"/>
          </a:br>
          <a:r>
            <a:rPr lang="en-US" sz="1800" kern="1200" dirty="0"/>
            <a:t>water.org</a:t>
          </a:r>
        </a:p>
      </dsp:txBody>
      <dsp:txXfrm>
        <a:off x="371179" y="499256"/>
        <a:ext cx="1146577" cy="1542560"/>
      </dsp:txXfrm>
    </dsp:sp>
    <dsp:sp modelId="{B5F97C95-7FD3-40AE-8DC6-8341557B4133}">
      <dsp:nvSpPr>
        <dsp:cNvPr id="0" name=""/>
        <dsp:cNvSpPr/>
      </dsp:nvSpPr>
      <dsp:spPr>
        <a:xfrm>
          <a:off x="1624169" y="499256"/>
          <a:ext cx="1564250" cy="179998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6200000">
        <a:off x="1042599" y="1080827"/>
        <a:ext cx="1475991" cy="312850"/>
      </dsp:txXfrm>
    </dsp:sp>
    <dsp:sp modelId="{F748BCAC-3860-4CA3-9317-96A0A76C8FB0}">
      <dsp:nvSpPr>
        <dsp:cNvPr id="0" name=""/>
        <dsp:cNvSpPr/>
      </dsp:nvSpPr>
      <dsp:spPr>
        <a:xfrm rot="5400000">
          <a:off x="1408839" y="1361351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F7B20-ED1E-45E9-A311-E56CBA6BD97D}">
      <dsp:nvSpPr>
        <dsp:cNvPr id="0" name=""/>
        <dsp:cNvSpPr/>
      </dsp:nvSpPr>
      <dsp:spPr>
        <a:xfrm>
          <a:off x="1997252" y="499256"/>
          <a:ext cx="1165366" cy="17999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Sign up for electronic updates at esjgroundwater.org</a:t>
          </a:r>
        </a:p>
      </dsp:txBody>
      <dsp:txXfrm>
        <a:off x="1997252" y="499256"/>
        <a:ext cx="1165366" cy="1799989"/>
      </dsp:txXfrm>
    </dsp:sp>
    <dsp:sp modelId="{C02805B2-BAC9-4D6E-982A-4EC23AB5570A}">
      <dsp:nvSpPr>
        <dsp:cNvPr id="0" name=""/>
        <dsp:cNvSpPr/>
      </dsp:nvSpPr>
      <dsp:spPr>
        <a:xfrm>
          <a:off x="3272246" y="499256"/>
          <a:ext cx="2395042" cy="215091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6200000">
        <a:off x="2629877" y="1141625"/>
        <a:ext cx="1763747" cy="479008"/>
      </dsp:txXfrm>
    </dsp:sp>
    <dsp:sp modelId="{597B9A32-6E88-4128-9AAA-D26625C2FA7A}">
      <dsp:nvSpPr>
        <dsp:cNvPr id="0" name=""/>
        <dsp:cNvSpPr/>
      </dsp:nvSpPr>
      <dsp:spPr>
        <a:xfrm rot="5400000">
          <a:off x="3056916" y="1365793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57318-DAAA-449F-A5BC-B5326CBB40CF}">
      <dsp:nvSpPr>
        <dsp:cNvPr id="0" name=""/>
        <dsp:cNvSpPr/>
      </dsp:nvSpPr>
      <dsp:spPr>
        <a:xfrm>
          <a:off x="3751255" y="499256"/>
          <a:ext cx="1784306" cy="21509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Watch for information from GSA, Advisory Committee and Workgroup members </a:t>
          </a:r>
        </a:p>
      </dsp:txBody>
      <dsp:txXfrm>
        <a:off x="3751255" y="499256"/>
        <a:ext cx="1784306" cy="2150911"/>
      </dsp:txXfrm>
    </dsp:sp>
    <dsp:sp modelId="{2CD9A58B-5918-447A-8C0C-F846A3A6D106}">
      <dsp:nvSpPr>
        <dsp:cNvPr id="0" name=""/>
        <dsp:cNvSpPr/>
      </dsp:nvSpPr>
      <dsp:spPr>
        <a:xfrm>
          <a:off x="5751116" y="499256"/>
          <a:ext cx="1557280" cy="180010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6200000">
        <a:off x="5168801" y="1081571"/>
        <a:ext cx="1476085" cy="311456"/>
      </dsp:txXfrm>
    </dsp:sp>
    <dsp:sp modelId="{197F880F-508F-4FAC-8331-B2E286719D40}">
      <dsp:nvSpPr>
        <dsp:cNvPr id="0" name=""/>
        <dsp:cNvSpPr/>
      </dsp:nvSpPr>
      <dsp:spPr>
        <a:xfrm rot="5400000">
          <a:off x="5533741" y="1398635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C9DFB-6705-4BF6-9DE2-ACEABD9FC105}">
      <dsp:nvSpPr>
        <dsp:cNvPr id="0" name=""/>
        <dsp:cNvSpPr/>
      </dsp:nvSpPr>
      <dsp:spPr>
        <a:xfrm>
          <a:off x="6123309" y="499256"/>
          <a:ext cx="1160174" cy="18001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 open-forum meetings</a:t>
          </a:r>
        </a:p>
      </dsp:txBody>
      <dsp:txXfrm>
        <a:off x="6123309" y="499256"/>
        <a:ext cx="1160174" cy="1800104"/>
      </dsp:txXfrm>
    </dsp:sp>
    <dsp:sp modelId="{71E63C99-BB34-49AA-A2A0-E799000C64B3}">
      <dsp:nvSpPr>
        <dsp:cNvPr id="0" name=""/>
        <dsp:cNvSpPr/>
      </dsp:nvSpPr>
      <dsp:spPr>
        <a:xfrm>
          <a:off x="7392223" y="499256"/>
          <a:ext cx="1557280" cy="14444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6200000">
        <a:off x="6955730" y="935749"/>
        <a:ext cx="1184441" cy="311456"/>
      </dsp:txXfrm>
    </dsp:sp>
    <dsp:sp modelId="{6C3F696E-5415-4134-8EB8-A526D0158228}">
      <dsp:nvSpPr>
        <dsp:cNvPr id="0" name=""/>
        <dsp:cNvSpPr/>
      </dsp:nvSpPr>
      <dsp:spPr>
        <a:xfrm rot="5400000">
          <a:off x="7153135" y="1394161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2983-FF7D-4DCF-8FB5-D942757D99CD}">
      <dsp:nvSpPr>
        <dsp:cNvPr id="0" name=""/>
        <dsp:cNvSpPr/>
      </dsp:nvSpPr>
      <dsp:spPr>
        <a:xfrm>
          <a:off x="542959" y="0"/>
          <a:ext cx="6153537" cy="36058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679C-FB67-4DA3-BBA6-0D644FAAE5DA}">
      <dsp:nvSpPr>
        <dsp:cNvPr id="0" name=""/>
        <dsp:cNvSpPr/>
      </dsp:nvSpPr>
      <dsp:spPr>
        <a:xfrm>
          <a:off x="3623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Document Potential Undesirable Results for Each Sustainability Indicator</a:t>
          </a:r>
        </a:p>
      </dsp:txBody>
      <dsp:txXfrm>
        <a:off x="74032" y="1152163"/>
        <a:ext cx="1601883" cy="1301521"/>
      </dsp:txXfrm>
    </dsp:sp>
    <dsp:sp modelId="{AE5C0692-3BCE-4225-AEA1-E2BE70A3BBFB}">
      <dsp:nvSpPr>
        <dsp:cNvPr id="0" name=""/>
        <dsp:cNvSpPr/>
      </dsp:nvSpPr>
      <dsp:spPr>
        <a:xfrm>
          <a:off x="1833459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Spatially Representative Minimum Thresholds</a:t>
          </a:r>
        </a:p>
      </dsp:txBody>
      <dsp:txXfrm>
        <a:off x="1903868" y="1152163"/>
        <a:ext cx="1601883" cy="1301521"/>
      </dsp:txXfrm>
    </dsp:sp>
    <dsp:sp modelId="{B4C44993-5ABA-4EC0-B54F-08309B32AB22}">
      <dsp:nvSpPr>
        <dsp:cNvPr id="0" name=""/>
        <dsp:cNvSpPr/>
      </dsp:nvSpPr>
      <dsp:spPr>
        <a:xfrm>
          <a:off x="3663295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Appropriate Monitoring / Measurement Locations throughout </a:t>
          </a:r>
          <a:r>
            <a:rPr lang="en-US" sz="1300" kern="1200" dirty="0" err="1"/>
            <a:t>Subbasin</a:t>
          </a:r>
          <a:endParaRPr lang="en-US" sz="1300" kern="1200" dirty="0"/>
        </a:p>
      </dsp:txBody>
      <dsp:txXfrm>
        <a:off x="3733704" y="1152163"/>
        <a:ext cx="1601883" cy="1301521"/>
      </dsp:txXfrm>
    </dsp:sp>
    <dsp:sp modelId="{6189E755-AFD2-435A-9489-E42D57D89FB3}">
      <dsp:nvSpPr>
        <dsp:cNvPr id="0" name=""/>
        <dsp:cNvSpPr/>
      </dsp:nvSpPr>
      <dsp:spPr>
        <a:xfrm>
          <a:off x="5493131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 </a:t>
          </a:r>
          <a:r>
            <a:rPr lang="en-US" sz="1300" kern="1200" dirty="0"/>
            <a:t>Measurable Objectives above Each Minimum Threshold</a:t>
          </a:r>
        </a:p>
      </dsp:txBody>
      <dsp:txXfrm>
        <a:off x="5563540" y="1152163"/>
        <a:ext cx="1601883" cy="1301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2983-FF7D-4DCF-8FB5-D942757D99CD}">
      <dsp:nvSpPr>
        <dsp:cNvPr id="0" name=""/>
        <dsp:cNvSpPr/>
      </dsp:nvSpPr>
      <dsp:spPr>
        <a:xfrm>
          <a:off x="542959" y="0"/>
          <a:ext cx="6153537" cy="36058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679C-FB67-4DA3-BBA6-0D644FAAE5DA}">
      <dsp:nvSpPr>
        <dsp:cNvPr id="0" name=""/>
        <dsp:cNvSpPr/>
      </dsp:nvSpPr>
      <dsp:spPr>
        <a:xfrm>
          <a:off x="3623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Document Potential Undesirable Results for Each Sustainability Indicator</a:t>
          </a:r>
        </a:p>
      </dsp:txBody>
      <dsp:txXfrm>
        <a:off x="74032" y="1152163"/>
        <a:ext cx="1601883" cy="1301521"/>
      </dsp:txXfrm>
    </dsp:sp>
    <dsp:sp modelId="{AE5C0692-3BCE-4225-AEA1-E2BE70A3BBFB}">
      <dsp:nvSpPr>
        <dsp:cNvPr id="0" name=""/>
        <dsp:cNvSpPr/>
      </dsp:nvSpPr>
      <dsp:spPr>
        <a:xfrm>
          <a:off x="1833459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Spatially Representative Minimum Thresholds</a:t>
          </a:r>
        </a:p>
      </dsp:txBody>
      <dsp:txXfrm>
        <a:off x="1903868" y="1152163"/>
        <a:ext cx="1601883" cy="1301521"/>
      </dsp:txXfrm>
    </dsp:sp>
    <dsp:sp modelId="{B4C44993-5ABA-4EC0-B54F-08309B32AB22}">
      <dsp:nvSpPr>
        <dsp:cNvPr id="0" name=""/>
        <dsp:cNvSpPr/>
      </dsp:nvSpPr>
      <dsp:spPr>
        <a:xfrm>
          <a:off x="3663295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Appropriate Monitoring / Measurement Locations </a:t>
          </a:r>
          <a:r>
            <a:rPr lang="en-US" sz="1300" kern="1200"/>
            <a:t>throughout Subbasin</a:t>
          </a:r>
          <a:endParaRPr lang="en-US" sz="1300" kern="1200" dirty="0"/>
        </a:p>
      </dsp:txBody>
      <dsp:txXfrm>
        <a:off x="3733704" y="1152163"/>
        <a:ext cx="1601883" cy="1301521"/>
      </dsp:txXfrm>
    </dsp:sp>
    <dsp:sp modelId="{6189E755-AFD2-435A-9489-E42D57D89FB3}">
      <dsp:nvSpPr>
        <dsp:cNvPr id="0" name=""/>
        <dsp:cNvSpPr/>
      </dsp:nvSpPr>
      <dsp:spPr>
        <a:xfrm>
          <a:off x="5493131" y="1081754"/>
          <a:ext cx="1742701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 </a:t>
          </a:r>
          <a:r>
            <a:rPr lang="en-US" sz="1300" kern="1200" dirty="0"/>
            <a:t>Measurable Objectives above Each Minimum Threshold</a:t>
          </a:r>
        </a:p>
      </dsp:txBody>
      <dsp:txXfrm>
        <a:off x="5563540" y="1152163"/>
        <a:ext cx="1601883" cy="1301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BB4-11FD-4370-970A-B55DEA50E262}">
      <dsp:nvSpPr>
        <dsp:cNvPr id="0" name=""/>
        <dsp:cNvSpPr/>
      </dsp:nvSpPr>
      <dsp:spPr>
        <a:xfrm rot="5400000">
          <a:off x="-176059" y="177776"/>
          <a:ext cx="1173730" cy="821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Wells and Logs</a:t>
          </a:r>
        </a:p>
      </dsp:txBody>
      <dsp:txXfrm rot="-5400000">
        <a:off x="1" y="412523"/>
        <a:ext cx="821611" cy="352119"/>
      </dsp:txXfrm>
    </dsp:sp>
    <dsp:sp modelId="{0AF4193B-1649-42A2-985A-2F6EC176D5C1}">
      <dsp:nvSpPr>
        <dsp:cNvPr id="0" name=""/>
        <dsp:cNvSpPr/>
      </dsp:nvSpPr>
      <dsp:spPr>
        <a:xfrm rot="5400000">
          <a:off x="4315593" y="-3492265"/>
          <a:ext cx="762925" cy="7750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Obtaining well logs from various sources.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Comparing spatial distribution of wells for usefulness in HCM.</a:t>
          </a:r>
        </a:p>
      </dsp:txBody>
      <dsp:txXfrm rot="-5400000">
        <a:off x="821612" y="38959"/>
        <a:ext cx="7713645" cy="688439"/>
      </dsp:txXfrm>
    </dsp:sp>
    <dsp:sp modelId="{402CADB7-F47A-4A1B-ABAA-DD98E9A53F55}">
      <dsp:nvSpPr>
        <dsp:cNvPr id="0" name=""/>
        <dsp:cNvSpPr/>
      </dsp:nvSpPr>
      <dsp:spPr>
        <a:xfrm rot="5400000">
          <a:off x="-176059" y="1150103"/>
          <a:ext cx="1173730" cy="821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Examining Data</a:t>
          </a:r>
        </a:p>
      </dsp:txBody>
      <dsp:txXfrm rot="-5400000">
        <a:off x="1" y="1384850"/>
        <a:ext cx="821611" cy="352119"/>
      </dsp:txXfrm>
    </dsp:sp>
    <dsp:sp modelId="{24DD49FE-9FD3-4C24-A40D-EF1648E7B94A}">
      <dsp:nvSpPr>
        <dsp:cNvPr id="0" name=""/>
        <dsp:cNvSpPr/>
      </dsp:nvSpPr>
      <dsp:spPr>
        <a:xfrm rot="5400000">
          <a:off x="4315593" y="-2519937"/>
          <a:ext cx="762925" cy="7750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Documenting well log data, such as construction and lithological information.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Organizing data for use in GIS software and DMS.</a:t>
          </a:r>
        </a:p>
      </dsp:txBody>
      <dsp:txXfrm rot="-5400000">
        <a:off x="821612" y="1011287"/>
        <a:ext cx="7713645" cy="688439"/>
      </dsp:txXfrm>
    </dsp:sp>
    <dsp:sp modelId="{8CA20505-B818-47F8-91B2-6AD7B1C79317}">
      <dsp:nvSpPr>
        <dsp:cNvPr id="0" name=""/>
        <dsp:cNvSpPr/>
      </dsp:nvSpPr>
      <dsp:spPr>
        <a:xfrm rot="5400000">
          <a:off x="-176059" y="2122431"/>
          <a:ext cx="1173730" cy="821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Figure Generation</a:t>
          </a:r>
        </a:p>
      </dsp:txBody>
      <dsp:txXfrm rot="-5400000">
        <a:off x="1" y="2357178"/>
        <a:ext cx="821611" cy="352119"/>
      </dsp:txXfrm>
    </dsp:sp>
    <dsp:sp modelId="{C51B7BAD-2AF1-4A5F-B135-424C3ABB7C01}">
      <dsp:nvSpPr>
        <dsp:cNvPr id="0" name=""/>
        <dsp:cNvSpPr/>
      </dsp:nvSpPr>
      <dsp:spPr>
        <a:xfrm rot="5400000">
          <a:off x="4315593" y="-1547609"/>
          <a:ext cx="762925" cy="7750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Producing cross sections and 3D figures of subsurface geology and groundwater conditions via GIS software.</a:t>
          </a:r>
        </a:p>
      </dsp:txBody>
      <dsp:txXfrm rot="-5400000">
        <a:off x="821612" y="1983615"/>
        <a:ext cx="7713645" cy="688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71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26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5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22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1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08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5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81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9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5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90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27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00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8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9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4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6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86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4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8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1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August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63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7" y="121926"/>
            <a:ext cx="5980334" cy="857250"/>
          </a:xfrm>
        </p:spPr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9C4F41-461D-4083-80DD-D6A33F7D43BC}"/>
              </a:ext>
            </a:extLst>
          </p:cNvPr>
          <p:cNvGraphicFramePr/>
          <p:nvPr>
            <p:extLst/>
          </p:nvPr>
        </p:nvGraphicFramePr>
        <p:xfrm>
          <a:off x="1207793" y="1153951"/>
          <a:ext cx="7239456" cy="360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782F94-D2D2-4D88-B769-5A49F266E1C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10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22311F-EA12-4164-90A6-6311CF138666}"/>
              </a:ext>
            </a:extLst>
          </p:cNvPr>
          <p:cNvSpPr/>
          <p:nvPr/>
        </p:nvSpPr>
        <p:spPr>
          <a:xfrm>
            <a:off x="1087822" y="2140927"/>
            <a:ext cx="3775387" cy="1622181"/>
          </a:xfrm>
          <a:prstGeom prst="roundRect">
            <a:avLst/>
          </a:prstGeom>
          <a:noFill/>
          <a:ln w="8572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2E6AB-D45D-4C25-8EC5-6534C33BBB8A}"/>
              </a:ext>
            </a:extLst>
          </p:cNvPr>
          <p:cNvSpPr txBox="1"/>
          <p:nvPr/>
        </p:nvSpPr>
        <p:spPr>
          <a:xfrm>
            <a:off x="1539765" y="4266079"/>
            <a:ext cx="303223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We are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6629BB-5800-469F-A5E4-E07D324505A1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975516" y="3763108"/>
            <a:ext cx="0" cy="502971"/>
          </a:xfrm>
          <a:prstGeom prst="straightConnector1">
            <a:avLst/>
          </a:prstGeom>
          <a:noFill/>
          <a:ln w="44450" cap="flat">
            <a:solidFill>
              <a:srgbClr val="FF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01236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8EA0-9EF4-45FB-9EA6-354C0D80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805" y="75739"/>
            <a:ext cx="4574496" cy="857250"/>
          </a:xfrm>
        </p:spPr>
        <p:txBody>
          <a:bodyPr/>
          <a:lstStyle/>
          <a:p>
            <a:r>
              <a:rPr lang="en-US" sz="3200" dirty="0"/>
              <a:t>Major Plan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D3D9-4C21-4E5A-B80D-2CB7DBED03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7" y="1258962"/>
            <a:ext cx="6312326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Working through Advisory Committee and Groundwater Sustainability Workgroup to:</a:t>
            </a:r>
          </a:p>
          <a:p>
            <a:pPr marL="6953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Develop concept of what sustainability means for the </a:t>
            </a:r>
            <a:r>
              <a:rPr lang="en-US" sz="2000" dirty="0" err="1"/>
              <a:t>Subbasin</a:t>
            </a:r>
            <a:r>
              <a:rPr lang="en-US" sz="2000" dirty="0"/>
              <a:t> and identify high priority values around groundwater </a:t>
            </a:r>
          </a:p>
          <a:p>
            <a:pPr marL="6953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Identify undesirable results occurring now or in the past</a:t>
            </a:r>
          </a:p>
          <a:p>
            <a:pPr marL="695325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Develop minimum thresholds for each sustainability indicator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11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96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8EA0-9EF4-45FB-9EA6-354C0D80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75739"/>
            <a:ext cx="5881853" cy="857250"/>
          </a:xfrm>
        </p:spPr>
        <p:txBody>
          <a:bodyPr/>
          <a:lstStyle/>
          <a:p>
            <a:r>
              <a:rPr lang="en-US" sz="3200" dirty="0"/>
              <a:t>Sustainability Indicators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D3D9-4C21-4E5A-B80D-2CB7DBED03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7" y="1258962"/>
            <a:ext cx="6312326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Progress has been made on approach for developing minimum thresholds all six sustainability indicators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Groundwater elevations will be the most important thresholds for the </a:t>
            </a:r>
            <a:r>
              <a:rPr lang="en-US" sz="2000" dirty="0" err="1"/>
              <a:t>Subbasin</a:t>
            </a:r>
            <a:r>
              <a:rPr lang="en-US" sz="2000" dirty="0"/>
              <a:t> – we started with those, and they will require the most work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Developed preliminary comparison of current and historical low groundwater elevations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Discussing undesirable results with GSAs and stakeholders to consider minimum thresholds to propose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Next steps: make refinements based on GDE information and </a:t>
            </a:r>
            <a:r>
              <a:rPr lang="en-US" sz="2000" dirty="0" err="1"/>
              <a:t>subregional</a:t>
            </a:r>
            <a:r>
              <a:rPr lang="en-US" sz="2000" dirty="0"/>
              <a:t> conditions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Reconcile varying thresholds across GSAs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12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504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8EA0-9EF4-45FB-9EA6-354C0D80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75739"/>
            <a:ext cx="5881853" cy="857250"/>
          </a:xfrm>
        </p:spPr>
        <p:txBody>
          <a:bodyPr/>
          <a:lstStyle/>
          <a:p>
            <a:r>
              <a:rPr lang="en-US" sz="3200" dirty="0"/>
              <a:t>Sustainability Indicators Discussed, cont’d.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D3D9-4C21-4E5A-B80D-2CB7DBED03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7" y="1258962"/>
            <a:ext cx="6312326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Other Indicators: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Total Storage – no thresholds proposed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Seawater intrusion – no thresholds proposed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Water Quality – advisory committee considering potential approaches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Land Subsidence – advisory committee considering potential approaches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Depletion of Interconnected Surface Water – advisory committee considering potential approaches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13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355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Setting Minimum Thresholds (Continued)</a:t>
            </a:r>
          </a:p>
        </p:txBody>
      </p:sp>
    </p:spTree>
    <p:extLst>
      <p:ext uri="{BB962C8B-B14F-4D97-AF65-F5344CB8AC3E}">
        <p14:creationId xmlns:p14="http://schemas.microsoft.com/office/powerpoint/2010/main" val="29527953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601621" cy="857250"/>
          </a:xfrm>
        </p:spPr>
        <p:txBody>
          <a:bodyPr/>
          <a:lstStyle/>
          <a:p>
            <a:r>
              <a:rPr lang="en-US" dirty="0"/>
              <a:t>Minimum Thresholds for Sustainability Indicators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FC4F008-071C-49E1-8AFC-E8D6B1D5CA06}"/>
              </a:ext>
            </a:extLst>
          </p:cNvPr>
          <p:cNvSpPr/>
          <p:nvPr/>
        </p:nvSpPr>
        <p:spPr>
          <a:xfrm>
            <a:off x="1195765" y="2925740"/>
            <a:ext cx="539555" cy="69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DFD6407-5B46-48F4-9929-65E649CAF9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15</a:t>
            </a:fld>
            <a:endParaRPr lang="en-US" sz="1200" dirty="0">
              <a:solidFill>
                <a:srgbClr val="C0C0C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6C4B724-E014-4BDA-9F49-BC5A65990E23}"/>
              </a:ext>
            </a:extLst>
          </p:cNvPr>
          <p:cNvGraphicFramePr/>
          <p:nvPr>
            <p:extLst/>
          </p:nvPr>
        </p:nvGraphicFramePr>
        <p:xfrm>
          <a:off x="1090655" y="1337180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3813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95" y="101600"/>
            <a:ext cx="5270915" cy="857250"/>
          </a:xfrm>
        </p:spPr>
        <p:txBody>
          <a:bodyPr/>
          <a:lstStyle/>
          <a:p>
            <a:r>
              <a:rPr lang="en-US" dirty="0"/>
              <a:t>Salinity Data Sources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16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CC204-5EAE-4E4E-B237-A1A8997C7AE6}"/>
              </a:ext>
            </a:extLst>
          </p:cNvPr>
          <p:cNvSpPr txBox="1"/>
          <p:nvPr/>
        </p:nvSpPr>
        <p:spPr>
          <a:xfrm>
            <a:off x="0" y="1051005"/>
            <a:ext cx="90347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Studies / Agencies with Salinity Data for ESJ: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BF2E3-C634-48C2-9098-F198FFF980A2}"/>
              </a:ext>
            </a:extLst>
          </p:cNvPr>
          <p:cNvSpPr txBox="1"/>
          <p:nvPr/>
        </p:nvSpPr>
        <p:spPr>
          <a:xfrm>
            <a:off x="171951" y="1287373"/>
            <a:ext cx="2535663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USGS</a:t>
            </a:r>
            <a:endParaRPr lang="en-US" sz="3000" b="1" u="sng" dirty="0">
              <a:solidFill>
                <a:schemeClr val="bg1"/>
              </a:solidFill>
              <a:latin typeface="Arial Narrow" panose="020B0606020202030204" pitchFamily="34" charset="0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2 </a:t>
            </a: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studies (2005-6 &amp; 2015) 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Compilation of existing data and data from field tests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Focused on chloride concentrations 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Data specific to ESJ subbasin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John </a:t>
            </a:r>
            <a:r>
              <a:rPr lang="en-US" sz="1800" b="0" dirty="0" err="1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Izbicki</a:t>
            </a: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 primary author for both studies</a:t>
            </a:r>
            <a:endParaRPr kumimoji="0" lang="en-US" sz="14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85365-10C3-43D1-B490-3B1EA081152D}"/>
              </a:ext>
            </a:extLst>
          </p:cNvPr>
          <p:cNvSpPr txBox="1"/>
          <p:nvPr/>
        </p:nvSpPr>
        <p:spPr>
          <a:xfrm>
            <a:off x="2907623" y="1357153"/>
            <a:ext cx="2943239" cy="2964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CV Salts</a:t>
            </a:r>
            <a:endParaRPr lang="en-US" sz="3000" b="1" u="sng" dirty="0">
              <a:solidFill>
                <a:schemeClr val="bg1"/>
              </a:solidFill>
              <a:latin typeface="Arial Narrow" panose="020B0606020202030204" pitchFamily="34" charset="0"/>
              <a:ea typeface="Helvetica Neue"/>
              <a:cs typeface="Helvetica Neue"/>
              <a:sym typeface="Helvetica Neue"/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Compilation of existing state (</a:t>
            </a:r>
            <a:r>
              <a:rPr lang="en-US" sz="1800" b="0" dirty="0" err="1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i.e</a:t>
            </a: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GeoTracker</a:t>
            </a: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, USGS, etc.)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Focused on TDS &amp; nitrate concentrations 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Data for entire Central Valley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 err="1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Luhdorff</a:t>
            </a: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1800" b="0" dirty="0" err="1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Scalmanini</a:t>
            </a:r>
            <a:r>
              <a:rPr lang="en-US" sz="18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 and Larry Walker Associates compiled &amp; analyzed statewide data in 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5708C-B9DE-45F5-931D-3FB6C0123794}"/>
              </a:ext>
            </a:extLst>
          </p:cNvPr>
          <p:cNvSpPr txBox="1"/>
          <p:nvPr/>
        </p:nvSpPr>
        <p:spPr>
          <a:xfrm>
            <a:off x="6202808" y="1402500"/>
            <a:ext cx="2809873" cy="36112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ILRP</a:t>
            </a:r>
            <a:endParaRPr lang="en-US" sz="2800" b="1" u="sng" dirty="0">
              <a:solidFill>
                <a:schemeClr val="bg1"/>
              </a:solidFill>
              <a:latin typeface="Arial Narrow" panose="020B0606020202030204" pitchFamily="34" charset="0"/>
              <a:ea typeface="Helvetica Neue"/>
              <a:cs typeface="Helvetica Neue"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Irrigated Lands Regulatory Program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Focused on concentrations of pesticides, toxicity, nutrients (including TDS + nitrates) in surface &amp; groundwater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Growers biannually sample &amp; submit data for irrigation and domestic wells (began in 2017)</a:t>
            </a:r>
          </a:p>
          <a:p>
            <a:pPr marL="342900" indent="-342900" algn="l" defTabSz="8255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Arial Narrow" panose="020B0606020202030204" pitchFamily="34" charset="0"/>
              </a:rPr>
              <a:t>San Joaquin County and Delta Water Quality Coalition Groundwater Quality Assessment Report, </a:t>
            </a:r>
            <a:r>
              <a:rPr lang="en-US" sz="1600" b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Hydrofocus</a:t>
            </a:r>
            <a:r>
              <a:rPr lang="en-US" sz="1600" b="0" dirty="0">
                <a:solidFill>
                  <a:schemeClr val="bg1"/>
                </a:solidFill>
                <a:latin typeface="Arial Narrow" panose="020B0606020202030204" pitchFamily="34" charset="0"/>
              </a:rPr>
              <a:t>, 2015</a:t>
            </a:r>
            <a:endParaRPr lang="en-US" sz="1800" dirty="0">
              <a:solidFill>
                <a:schemeClr val="bg1"/>
              </a:solidFill>
              <a:latin typeface="Arial Narrow" panose="020B0606020202030204" pitchFamily="34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F4086-54D3-4B5C-885D-3F26BD095918}"/>
              </a:ext>
            </a:extLst>
          </p:cNvPr>
          <p:cNvCxnSpPr>
            <a:cxnSpLocks/>
          </p:cNvCxnSpPr>
          <p:nvPr/>
        </p:nvCxnSpPr>
        <p:spPr>
          <a:xfrm>
            <a:off x="2540933" y="1521414"/>
            <a:ext cx="0" cy="31223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4F3DE0-F696-4776-B8CB-379A9D69570A}"/>
              </a:ext>
            </a:extLst>
          </p:cNvPr>
          <p:cNvCxnSpPr>
            <a:cxnSpLocks/>
          </p:cNvCxnSpPr>
          <p:nvPr/>
        </p:nvCxnSpPr>
        <p:spPr>
          <a:xfrm>
            <a:off x="6036608" y="1592013"/>
            <a:ext cx="0" cy="305170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5508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95" y="101600"/>
            <a:ext cx="5270915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Chloride Concentrations in Groundwater 1984 - 2004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17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7FBB3-B2DC-4F93-8B78-794AD0F92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86"/>
          <a:stretch/>
        </p:blipFill>
        <p:spPr>
          <a:xfrm>
            <a:off x="179856" y="1246501"/>
            <a:ext cx="4679016" cy="3795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828E22-5AAA-4CE2-A0BC-3BD77709A5D5}"/>
              </a:ext>
            </a:extLst>
          </p:cNvPr>
          <p:cNvSpPr txBox="1"/>
          <p:nvPr/>
        </p:nvSpPr>
        <p:spPr>
          <a:xfrm>
            <a:off x="5677797" y="1684635"/>
            <a:ext cx="241733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Highest chloride concentrations found near Stockton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bg1"/>
                </a:solidFill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(concentrations &gt; 250 mg/L)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315BD5-3856-4625-AEEB-0CEC6481A103}"/>
              </a:ext>
            </a:extLst>
          </p:cNvPr>
          <p:cNvSpPr txBox="1"/>
          <p:nvPr/>
        </p:nvSpPr>
        <p:spPr>
          <a:xfrm>
            <a:off x="5374902" y="4741648"/>
            <a:ext cx="284875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ea typeface="Helvetica Neue"/>
                <a:cs typeface="Helvetica Neue"/>
                <a:sym typeface="Helvetica Neue"/>
              </a:rPr>
              <a:t>Source: </a:t>
            </a:r>
            <a:r>
              <a:rPr lang="en-US" sz="120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O’Leary, </a:t>
            </a:r>
            <a:r>
              <a:rPr lang="en-US" sz="1200" b="0" kern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Izbicki</a:t>
            </a:r>
            <a:r>
              <a:rPr lang="en-US" sz="1200" b="0" kern="0" dirty="0">
                <a:solidFill>
                  <a:schemeClr val="bg1"/>
                </a:solidFill>
                <a:latin typeface="Arial Narrow" panose="020B0606020202030204" pitchFamily="34" charset="0"/>
              </a:rPr>
              <a:t>, and Metzger, 2015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62413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95" y="101600"/>
            <a:ext cx="5270915" cy="857250"/>
          </a:xfrm>
        </p:spPr>
        <p:txBody>
          <a:bodyPr/>
          <a:lstStyle/>
          <a:p>
            <a:r>
              <a:rPr lang="en-US" dirty="0"/>
              <a:t>Sources of High-Chloride Water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18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57971-4C0D-48AA-9C89-C2D76E764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0" y="1425387"/>
            <a:ext cx="4508406" cy="316218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8DA7E-48F1-4927-A724-76450A6A4F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7861" y="1156997"/>
            <a:ext cx="3801343" cy="3203032"/>
          </a:xfrm>
        </p:spPr>
        <p:txBody>
          <a:bodyPr numCol="1"/>
          <a:lstStyle/>
          <a:p>
            <a:pPr marL="0" indent="0" defTabSz="825500" hangingPunct="0">
              <a:buNone/>
            </a:pPr>
            <a:r>
              <a:rPr lang="en-US" sz="2000" b="1" dirty="0">
                <a:latin typeface="Arial Narrow" panose="020B0606020202030204" pitchFamily="34" charset="0"/>
              </a:rPr>
              <a:t>3 Primary Sources :</a:t>
            </a:r>
          </a:p>
          <a:p>
            <a:pPr marL="457200" indent="-457200" defTabSz="825500" hangingPunct="0"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High-Chloride Water from San Joaquin Delta Sediments (50% of wells in study)</a:t>
            </a:r>
          </a:p>
          <a:p>
            <a:pPr marL="457200" indent="-457200" defTabSz="825500" hangingPunct="0"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High-Chloride Water from Deep Deposits (50% of wells in study)</a:t>
            </a:r>
          </a:p>
          <a:p>
            <a:pPr marL="457200" indent="-457200" defTabSz="825500" hangingPunct="0">
              <a:buFont typeface="+mj-lt"/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Irrigation Return Water (16% of wells in study)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2614C-55A3-42D0-B925-2376BAF55C32}"/>
              </a:ext>
            </a:extLst>
          </p:cNvPr>
          <p:cNvSpPr txBox="1">
            <a:spLocks/>
          </p:cNvSpPr>
          <p:nvPr/>
        </p:nvSpPr>
        <p:spPr>
          <a:xfrm>
            <a:off x="6381190" y="4767263"/>
            <a:ext cx="2838449" cy="409576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Source: </a:t>
            </a:r>
            <a:r>
              <a:rPr lang="en-US" sz="1400" dirty="0" err="1"/>
              <a:t>Izbicki</a:t>
            </a:r>
            <a:r>
              <a:rPr lang="en-US" sz="1400" dirty="0"/>
              <a:t>, et al. 2006</a:t>
            </a:r>
          </a:p>
        </p:txBody>
      </p:sp>
    </p:spTree>
    <p:extLst>
      <p:ext uri="{BB962C8B-B14F-4D97-AF65-F5344CB8AC3E}">
        <p14:creationId xmlns:p14="http://schemas.microsoft.com/office/powerpoint/2010/main" val="24053028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95" y="101600"/>
            <a:ext cx="5270915" cy="857250"/>
          </a:xfrm>
        </p:spPr>
        <p:txBody>
          <a:bodyPr/>
          <a:lstStyle/>
          <a:p>
            <a:r>
              <a:rPr lang="en-US" dirty="0"/>
              <a:t>Water Quality Thresholds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19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27BB1392-9C5F-4C3F-AF5F-0AD6DC2F87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9295" y="1264551"/>
            <a:ext cx="6800576" cy="3203032"/>
          </a:xfrm>
        </p:spPr>
        <p:txBody>
          <a:bodyPr numCol="1"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Recognize existing management and regulatory programs</a:t>
            </a:r>
          </a:p>
          <a:p>
            <a:pPr marL="819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CVSALTs - SNMP for Central Valley includes proposed actions for salinity and nutrients</a:t>
            </a:r>
          </a:p>
          <a:p>
            <a:pPr marL="819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ILRP</a:t>
            </a:r>
          </a:p>
          <a:p>
            <a:pPr marL="819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Plumes (Cal/Federal EPA, Regional Board, DTSC)</a:t>
            </a:r>
          </a:p>
          <a:p>
            <a:pPr lvl="1" indent="0">
              <a:spcBef>
                <a:spcPts val="0"/>
              </a:spcBef>
              <a:buNone/>
            </a:pPr>
            <a:endParaRPr 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Limit to nexus with management activities</a:t>
            </a:r>
          </a:p>
          <a:p>
            <a:pPr marL="819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Threat of </a:t>
            </a:r>
            <a:r>
              <a:rPr lang="en-US" sz="2000" dirty="0" err="1"/>
              <a:t>upconing</a:t>
            </a:r>
            <a:r>
              <a:rPr lang="en-US" sz="2000" dirty="0"/>
              <a:t> of deeper, saline water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covered under groundwater level thresholds</a:t>
            </a:r>
          </a:p>
          <a:p>
            <a:pPr marL="8191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Control quality of recharge water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9682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F41BE-1ED4-42A7-B975-B5F70FD7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6" y="1195352"/>
            <a:ext cx="8473627" cy="36642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6A53CF-D316-42E7-89D1-F56083370AC8}"/>
              </a:ext>
            </a:extLst>
          </p:cNvPr>
          <p:cNvSpPr/>
          <p:nvPr/>
        </p:nvSpPr>
        <p:spPr>
          <a:xfrm>
            <a:off x="5795553" y="1571092"/>
            <a:ext cx="2973977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  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  GSP Finalization Elements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BDF1C-52E4-46F1-9418-E8FFB43137B8}"/>
              </a:ext>
            </a:extLst>
          </p:cNvPr>
          <p:cNvSpPr/>
          <p:nvPr/>
        </p:nvSpPr>
        <p:spPr>
          <a:xfrm>
            <a:off x="5952309" y="1653188"/>
            <a:ext cx="230777" cy="161109"/>
          </a:xfrm>
          <a:prstGeom prst="rect">
            <a:avLst/>
          </a:prstGeom>
          <a:solidFill>
            <a:srgbClr val="AE591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9B858-FF56-470F-BCC6-2E21CB0742CA}"/>
              </a:ext>
            </a:extLst>
          </p:cNvPr>
          <p:cNvSpPr/>
          <p:nvPr/>
        </p:nvSpPr>
        <p:spPr>
          <a:xfrm>
            <a:off x="5952309" y="1897909"/>
            <a:ext cx="230777" cy="1611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82831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0D9CF1-0C35-4644-900B-13B61C3945B4}"/>
              </a:ext>
            </a:extLst>
          </p:cNvPr>
          <p:cNvGraphicFramePr/>
          <p:nvPr>
            <p:extLst/>
          </p:nvPr>
        </p:nvGraphicFramePr>
        <p:xfrm>
          <a:off x="995728" y="1326947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C4F008-071C-49E1-8AFC-E8D6B1D5CA06}"/>
              </a:ext>
            </a:extLst>
          </p:cNvPr>
          <p:cNvSpPr/>
          <p:nvPr/>
        </p:nvSpPr>
        <p:spPr>
          <a:xfrm>
            <a:off x="1261278" y="3509776"/>
            <a:ext cx="539555" cy="69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1698ECF-4CD2-4219-A359-1C42248FF55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20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06C610-D95E-4F8E-A474-FFBDA9D4A1D3}"/>
              </a:ext>
            </a:extLst>
          </p:cNvPr>
          <p:cNvSpPr txBox="1">
            <a:spLocks/>
          </p:cNvSpPr>
          <p:nvPr/>
        </p:nvSpPr>
        <p:spPr>
          <a:xfrm>
            <a:off x="1957488" y="109587"/>
            <a:ext cx="4601621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Minimum Thresholds for Sustainability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404096906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3" y="85874"/>
            <a:ext cx="4876757" cy="857250"/>
          </a:xfrm>
        </p:spPr>
        <p:txBody>
          <a:bodyPr/>
          <a:lstStyle/>
          <a:p>
            <a:r>
              <a:rPr lang="en-US" dirty="0"/>
              <a:t>Setting Minimum Threshold for Subsidence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21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0401B-3942-4969-86F0-697FAA9D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74" y="1158055"/>
            <a:ext cx="3001152" cy="3883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4DCD71-21AC-43CF-B2D8-6288FC9D5C1E}"/>
              </a:ext>
            </a:extLst>
          </p:cNvPr>
          <p:cNvSpPr txBox="1"/>
          <p:nvPr/>
        </p:nvSpPr>
        <p:spPr>
          <a:xfrm rot="16200000">
            <a:off x="-868439" y="2988636"/>
            <a:ext cx="42497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</a:rPr>
              <a:t>Data Source: USGS, by Page (1986), Central Valley Hydrogeologic Model</a:t>
            </a: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27BB1392-9C5F-4C3F-AF5F-0AD6DC2F87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4753" y="1273922"/>
            <a:ext cx="4015542" cy="3203032"/>
          </a:xfrm>
        </p:spPr>
        <p:txBody>
          <a:bodyPr numCol="1"/>
          <a:lstStyle/>
          <a:p>
            <a:r>
              <a:rPr lang="en-US" sz="2400" dirty="0"/>
              <a:t>Potential for subsidence in area with Corcoran Clay – none observed historically, extent is limited, groundwater elevations in this area are typically high (proximity to surface water)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65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27BB1392-9C5F-4C3F-AF5F-0AD6DC2F87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99295" y="1264551"/>
            <a:ext cx="6800576" cy="3203032"/>
          </a:xfrm>
        </p:spPr>
        <p:txBody>
          <a:bodyPr numCol="1"/>
          <a:lstStyle/>
          <a:p>
            <a:r>
              <a:rPr lang="en-US" dirty="0"/>
              <a:t>No Undesirable Results relating to Subsidence have occurred in the past</a:t>
            </a:r>
          </a:p>
          <a:p>
            <a:r>
              <a:rPr lang="en-US" dirty="0"/>
              <a:t>Minimum Thresholds for groundwater elevation (based on historical levels) are expected to be protective against subsidence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659E4F-09A5-4CE0-B3D0-9A33A735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3" y="85874"/>
            <a:ext cx="4876757" cy="857250"/>
          </a:xfrm>
        </p:spPr>
        <p:txBody>
          <a:bodyPr/>
          <a:lstStyle/>
          <a:p>
            <a:r>
              <a:rPr lang="en-US" dirty="0"/>
              <a:t>Setting Minimum Threshold for Subsidence</a:t>
            </a:r>
          </a:p>
        </p:txBody>
      </p:sp>
    </p:spTree>
    <p:extLst>
      <p:ext uri="{BB962C8B-B14F-4D97-AF65-F5344CB8AC3E}">
        <p14:creationId xmlns:p14="http://schemas.microsoft.com/office/powerpoint/2010/main" val="87177748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0D9CF1-0C35-4644-900B-13B61C3945B4}"/>
              </a:ext>
            </a:extLst>
          </p:cNvPr>
          <p:cNvGraphicFramePr/>
          <p:nvPr>
            <p:extLst/>
          </p:nvPr>
        </p:nvGraphicFramePr>
        <p:xfrm>
          <a:off x="995728" y="1326947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C4F008-071C-49E1-8AFC-E8D6B1D5CA06}"/>
              </a:ext>
            </a:extLst>
          </p:cNvPr>
          <p:cNvSpPr/>
          <p:nvPr/>
        </p:nvSpPr>
        <p:spPr>
          <a:xfrm>
            <a:off x="1261278" y="4101452"/>
            <a:ext cx="539555" cy="69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CDC7159-4D45-43DA-870D-2E5277A6673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23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C15567-B2EA-4805-9FB7-3007CFCBF2CC}"/>
              </a:ext>
            </a:extLst>
          </p:cNvPr>
          <p:cNvSpPr txBox="1">
            <a:spLocks/>
          </p:cNvSpPr>
          <p:nvPr/>
        </p:nvSpPr>
        <p:spPr>
          <a:xfrm>
            <a:off x="1957488" y="109587"/>
            <a:ext cx="4601621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Minimum Thresholds for Sustainability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5400164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22" y="115598"/>
            <a:ext cx="6511392" cy="857250"/>
          </a:xfrm>
        </p:spPr>
        <p:txBody>
          <a:bodyPr/>
          <a:lstStyle/>
          <a:p>
            <a:r>
              <a:rPr lang="en-US" sz="2800" dirty="0"/>
              <a:t>Setting Minimum Thresholds for Depletion of Interconnected Surface Water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24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18CE3CFF-37B7-404A-A6D8-957D50AB4045}"/>
              </a:ext>
            </a:extLst>
          </p:cNvPr>
          <p:cNvSpPr txBox="1">
            <a:spLocks/>
          </p:cNvSpPr>
          <p:nvPr/>
        </p:nvSpPr>
        <p:spPr>
          <a:xfrm>
            <a:off x="4572000" y="1271703"/>
            <a:ext cx="4119716" cy="320303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US" dirty="0"/>
              <a:t>Major river systems in the </a:t>
            </a:r>
            <a:r>
              <a:rPr lang="en-US" dirty="0" err="1"/>
              <a:t>Subbasin</a:t>
            </a:r>
            <a:r>
              <a:rPr lang="en-US" dirty="0"/>
              <a:t> are highly managed. Instream flow requirements, water quality  standards, and water rights govern upstream releases.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76496-1707-4386-B1CA-D4293D15D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" y="1231912"/>
            <a:ext cx="4361641" cy="3795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DBC099-E403-4A86-926F-6D3365EBAB3E}"/>
              </a:ext>
            </a:extLst>
          </p:cNvPr>
          <p:cNvSpPr/>
          <p:nvPr/>
        </p:nvSpPr>
        <p:spPr>
          <a:xfrm>
            <a:off x="2606805" y="2351139"/>
            <a:ext cx="1001634" cy="393290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40A8C5-AD80-4FEE-8F05-DFCB6ABD4CD9}"/>
              </a:ext>
            </a:extLst>
          </p:cNvPr>
          <p:cNvSpPr/>
          <p:nvPr/>
        </p:nvSpPr>
        <p:spPr>
          <a:xfrm rot="21113349">
            <a:off x="1923463" y="4511291"/>
            <a:ext cx="1001634" cy="393290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F01B2D-C60B-41DD-859E-6161492A6CB2}"/>
              </a:ext>
            </a:extLst>
          </p:cNvPr>
          <p:cNvSpPr/>
          <p:nvPr/>
        </p:nvSpPr>
        <p:spPr>
          <a:xfrm rot="20508495">
            <a:off x="1983809" y="1428642"/>
            <a:ext cx="1001634" cy="393290"/>
          </a:xfrm>
          <a:prstGeom prst="ellipse">
            <a:avLst/>
          </a:prstGeom>
          <a:noFill/>
          <a:ln w="190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923142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05EE4-C687-4CDC-BBD3-289583A0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37" y="121926"/>
            <a:ext cx="6162843" cy="857250"/>
          </a:xfrm>
        </p:spPr>
        <p:txBody>
          <a:bodyPr/>
          <a:lstStyle/>
          <a:p>
            <a:r>
              <a:rPr lang="en-US" dirty="0"/>
              <a:t>Potential Minimum Threshold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E29B64-1917-4B29-BE94-42333A9494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Recognize existing management and regulatory programs in place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Identify coordination and management activities that integrate with existing programs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95D1E59-491D-4334-9408-E9BFBC7F8AF2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25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411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Hydrogeologic Conceptual Model Overview</a:t>
            </a:r>
          </a:p>
        </p:txBody>
      </p:sp>
    </p:spTree>
    <p:extLst>
      <p:ext uri="{BB962C8B-B14F-4D97-AF65-F5344CB8AC3E}">
        <p14:creationId xmlns:p14="http://schemas.microsoft.com/office/powerpoint/2010/main" val="238344303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8EA0-9EF4-45FB-9EA6-354C0D80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06" y="101600"/>
            <a:ext cx="4714407" cy="857250"/>
          </a:xfrm>
        </p:spPr>
        <p:txBody>
          <a:bodyPr/>
          <a:lstStyle/>
          <a:p>
            <a:r>
              <a:rPr lang="en-US" dirty="0"/>
              <a:t>HCM Development – Basic Process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27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DDCAE0C-47AA-4244-B13C-637620BAFDF3}"/>
              </a:ext>
            </a:extLst>
          </p:cNvPr>
          <p:cNvSpPr txBox="1">
            <a:spLocks/>
          </p:cNvSpPr>
          <p:nvPr/>
        </p:nvSpPr>
        <p:spPr>
          <a:xfrm>
            <a:off x="372391" y="1138813"/>
            <a:ext cx="8572500" cy="396800"/>
          </a:xfrm>
        </p:spPr>
        <p:txBody>
          <a:bodyPr>
            <a:normAutofit fontScale="92500"/>
          </a:bodyPr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US" sz="2000" b="1" dirty="0"/>
              <a:t>The process of creating cross sections and other HCM figures comprises 3 basic steps.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809579-D339-4CBA-8E68-92CE288E7F32}"/>
              </a:ext>
            </a:extLst>
          </p:cNvPr>
          <p:cNvGraphicFramePr/>
          <p:nvPr>
            <p:extLst/>
          </p:nvPr>
        </p:nvGraphicFramePr>
        <p:xfrm>
          <a:off x="224907" y="1715577"/>
          <a:ext cx="8572500" cy="3121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45522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DWR Technical Support Services Update</a:t>
            </a:r>
          </a:p>
        </p:txBody>
      </p:sp>
    </p:spTree>
    <p:extLst>
      <p:ext uri="{BB962C8B-B14F-4D97-AF65-F5344CB8AC3E}">
        <p14:creationId xmlns:p14="http://schemas.microsoft.com/office/powerpoint/2010/main" val="238323967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837" y="121926"/>
            <a:ext cx="5372244" cy="857250"/>
          </a:xfrm>
        </p:spPr>
        <p:txBody>
          <a:bodyPr/>
          <a:lstStyle/>
          <a:p>
            <a:r>
              <a:rPr lang="en-US" dirty="0"/>
              <a:t>Technical Support Services Funding Update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2064F73-CDFC-4688-9668-F8C2DC757C82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29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8D8E5-4D94-411C-81A3-E36A600C35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6" y="1429153"/>
            <a:ext cx="6857465" cy="3203032"/>
          </a:xfrm>
        </p:spPr>
        <p:txBody>
          <a:bodyPr numCol="1"/>
          <a:lstStyle/>
          <a:p>
            <a:pPr>
              <a:spcBef>
                <a:spcPts val="0"/>
              </a:spcBef>
            </a:pPr>
            <a:r>
              <a:rPr lang="en-US" dirty="0"/>
              <a:t>The draft application has been submitted and approved by DWR!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Work is starting on a monitoring well installation task order.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B5DD2-7842-49C5-9557-07914BBDE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" y="1386181"/>
            <a:ext cx="1162627" cy="11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3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Outreach &amp; Groundwater Sustainability Workgroup Update</a:t>
            </a:r>
          </a:p>
        </p:txBody>
      </p:sp>
    </p:spTree>
    <p:extLst>
      <p:ext uri="{BB962C8B-B14F-4D97-AF65-F5344CB8AC3E}">
        <p14:creationId xmlns:p14="http://schemas.microsoft.com/office/powerpoint/2010/main" val="111819779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9130" y="178178"/>
            <a:ext cx="6385112" cy="857250"/>
          </a:xfrm>
        </p:spPr>
        <p:txBody>
          <a:bodyPr/>
          <a:lstStyle/>
          <a:p>
            <a:r>
              <a:rPr lang="en-US" dirty="0"/>
              <a:t>Next Up…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721E32C-0C98-4EF6-A15E-3FEF5A05BBC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30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AE63E9-2A87-48E3-8676-DF85DC363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42557" y="1333665"/>
            <a:ext cx="5611123" cy="3203032"/>
          </a:xfrm>
        </p:spPr>
        <p:txBody>
          <a:bodyPr numCol="1"/>
          <a:lstStyle/>
          <a:p>
            <a:r>
              <a:rPr lang="en-US" sz="2400" dirty="0"/>
              <a:t>Minimum Thresholds</a:t>
            </a:r>
          </a:p>
          <a:p>
            <a:r>
              <a:rPr lang="en-US" sz="2400" dirty="0"/>
              <a:t>GSP Development Update</a:t>
            </a:r>
          </a:p>
          <a:p>
            <a:r>
              <a:rPr lang="en-US" sz="2400" dirty="0"/>
              <a:t>Project Water Budget</a:t>
            </a:r>
          </a:p>
          <a:p>
            <a:r>
              <a:rPr lang="en-US" sz="2400" dirty="0"/>
              <a:t>Public Workshop</a:t>
            </a:r>
          </a:p>
          <a:p>
            <a:pPr lvl="0"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05719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561" y="109533"/>
            <a:ext cx="4566066" cy="857250"/>
          </a:xfrm>
        </p:spPr>
        <p:txBody>
          <a:bodyPr/>
          <a:lstStyle/>
          <a:p>
            <a:r>
              <a:rPr lang="en-US" dirty="0"/>
              <a:t>Ways to Get Involved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32E446-FCDF-4E7D-AE68-14E53F8E8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907348"/>
              </p:ext>
            </p:extLst>
          </p:nvPr>
        </p:nvGraphicFramePr>
        <p:xfrm>
          <a:off x="2662517" y="1295399"/>
          <a:ext cx="6185269" cy="357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12BB86-0575-40B1-A019-E469E70B65B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4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13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Stay Informed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BBE270-AAC7-4813-A8D8-679181A53CC3}"/>
              </a:ext>
            </a:extLst>
          </p:cNvPr>
          <p:cNvGraphicFramePr/>
          <p:nvPr>
            <p:extLst/>
          </p:nvPr>
        </p:nvGraphicFramePr>
        <p:xfrm>
          <a:off x="122349" y="1088264"/>
          <a:ext cx="8950817" cy="387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5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BCFB5-91B6-47E1-9053-D8177EEB40FB}"/>
              </a:ext>
            </a:extLst>
          </p:cNvPr>
          <p:cNvSpPr txBox="1"/>
          <p:nvPr/>
        </p:nvSpPr>
        <p:spPr>
          <a:xfrm>
            <a:off x="7679649" y="1554456"/>
            <a:ext cx="146435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sym typeface="Helvetica Neue"/>
              </a:rPr>
              <a:t>Request presentation to community group</a:t>
            </a:r>
          </a:p>
        </p:txBody>
      </p:sp>
    </p:spTree>
    <p:extLst>
      <p:ext uri="{BB962C8B-B14F-4D97-AF65-F5344CB8AC3E}">
        <p14:creationId xmlns:p14="http://schemas.microsoft.com/office/powerpoint/2010/main" val="8554957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2FE643-7D19-4A12-9F3E-508F07A4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Groundwater Sustainability Workgroup Update 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0FAAE98-CAF8-46A1-B975-ADCED8FB1F6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6</a:t>
            </a:fld>
            <a:endParaRPr lang="en-US" sz="1200" dirty="0">
              <a:solidFill>
                <a:srgbClr val="C0C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82F39-0ACD-4231-82B1-FB5F3B74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7" t="15641" r="28803" b="6154"/>
          <a:stretch/>
        </p:blipFill>
        <p:spPr>
          <a:xfrm>
            <a:off x="3094892" y="1090246"/>
            <a:ext cx="3363058" cy="40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72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47589"/>
            <a:ext cx="8453804" cy="857250"/>
          </a:xfrm>
        </p:spPr>
        <p:txBody>
          <a:bodyPr/>
          <a:lstStyle/>
          <a:p>
            <a:r>
              <a:rPr lang="en-US" sz="3600" dirty="0"/>
              <a:t>GSP Update</a:t>
            </a:r>
          </a:p>
        </p:txBody>
      </p:sp>
    </p:spTree>
    <p:extLst>
      <p:ext uri="{BB962C8B-B14F-4D97-AF65-F5344CB8AC3E}">
        <p14:creationId xmlns:p14="http://schemas.microsoft.com/office/powerpoint/2010/main" val="36102241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747" y="121926"/>
            <a:ext cx="5980334" cy="857250"/>
          </a:xfrm>
        </p:spPr>
        <p:txBody>
          <a:bodyPr/>
          <a:lstStyle/>
          <a:p>
            <a:r>
              <a:rPr lang="en-US" dirty="0"/>
              <a:t>Reminder – How do the Pieces Fit Together?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9C4F41-461D-4083-80DD-D6A33F7D43BC}"/>
              </a:ext>
            </a:extLst>
          </p:cNvPr>
          <p:cNvGraphicFramePr/>
          <p:nvPr>
            <p:extLst/>
          </p:nvPr>
        </p:nvGraphicFramePr>
        <p:xfrm>
          <a:off x="1207793" y="1153951"/>
          <a:ext cx="7239456" cy="360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782F94-D2D2-4D88-B769-5A49F266E1C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8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593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7D78-59C6-4466-8D84-70AF561B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97" y="121926"/>
            <a:ext cx="6232326" cy="857250"/>
          </a:xfrm>
        </p:spPr>
        <p:txBody>
          <a:bodyPr/>
          <a:lstStyle/>
          <a:p>
            <a:r>
              <a:rPr lang="en-US" dirty="0"/>
              <a:t>Reminder: Six Sustainability Indicators to be Addressed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AE2A21-EEE9-4A21-B43B-9958209D873D}"/>
              </a:ext>
            </a:extLst>
          </p:cNvPr>
          <p:cNvSpPr/>
          <p:nvPr/>
        </p:nvSpPr>
        <p:spPr>
          <a:xfrm>
            <a:off x="5811204" y="3118362"/>
            <a:ext cx="960120" cy="960120"/>
          </a:xfrm>
          <a:prstGeom prst="ellipse">
            <a:avLst/>
          </a:prstGeom>
          <a:solidFill>
            <a:srgbClr val="64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69BF2F-FD3A-4B77-96D1-C1F52C2556DF}"/>
              </a:ext>
            </a:extLst>
          </p:cNvPr>
          <p:cNvSpPr/>
          <p:nvPr/>
        </p:nvSpPr>
        <p:spPr>
          <a:xfrm>
            <a:off x="3346921" y="3118362"/>
            <a:ext cx="960120" cy="96012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3093F6-830C-411E-9A97-1FE56AA5ECAC}"/>
              </a:ext>
            </a:extLst>
          </p:cNvPr>
          <p:cNvSpPr/>
          <p:nvPr/>
        </p:nvSpPr>
        <p:spPr>
          <a:xfrm>
            <a:off x="3355906" y="1762401"/>
            <a:ext cx="960120" cy="96012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133889-9C01-4E35-B6E4-D6A1EADB1DD5}"/>
              </a:ext>
            </a:extLst>
          </p:cNvPr>
          <p:cNvSpPr/>
          <p:nvPr/>
        </p:nvSpPr>
        <p:spPr>
          <a:xfrm>
            <a:off x="717637" y="3096415"/>
            <a:ext cx="960120" cy="96012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07616-45DB-4D52-9C60-4D17CDCD2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62" y="1762973"/>
            <a:ext cx="957520" cy="977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CEDA86-0ECD-4A66-8732-5095CCC84958}"/>
              </a:ext>
            </a:extLst>
          </p:cNvPr>
          <p:cNvSpPr txBox="1"/>
          <p:nvPr/>
        </p:nvSpPr>
        <p:spPr>
          <a:xfrm>
            <a:off x="1777808" y="1730094"/>
            <a:ext cx="149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Chronic lowering of groundwater levels indicating a significant and unreasonable depletion of supply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F987C-338B-4A12-9139-104E4AA8DD95}"/>
              </a:ext>
            </a:extLst>
          </p:cNvPr>
          <p:cNvSpPr txBox="1"/>
          <p:nvPr/>
        </p:nvSpPr>
        <p:spPr>
          <a:xfrm>
            <a:off x="4390225" y="1822426"/>
            <a:ext cx="143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Significant and unreasonable degraded water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6A4E7-0C38-42FB-AE01-EF1673FFD95C}"/>
              </a:ext>
            </a:extLst>
          </p:cNvPr>
          <p:cNvSpPr txBox="1"/>
          <p:nvPr/>
        </p:nvSpPr>
        <p:spPr>
          <a:xfrm>
            <a:off x="6836651" y="1822426"/>
            <a:ext cx="1434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Significant and unreasonable reduction of groundwater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5C9FD-D2E9-4481-9307-C66F3612BA10}"/>
              </a:ext>
            </a:extLst>
          </p:cNvPr>
          <p:cNvSpPr txBox="1"/>
          <p:nvPr/>
        </p:nvSpPr>
        <p:spPr>
          <a:xfrm>
            <a:off x="4426414" y="3194466"/>
            <a:ext cx="138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Significant and unreasonable seawater intrusion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FB635-1BEF-4C9B-BBD2-B65F164FA4EA}"/>
              </a:ext>
            </a:extLst>
          </p:cNvPr>
          <p:cNvSpPr txBox="1"/>
          <p:nvPr/>
        </p:nvSpPr>
        <p:spPr>
          <a:xfrm>
            <a:off x="1777808" y="3286799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Significant and unreasonable land subsidence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EE7E3C-98E6-4E60-A3C1-1A6AF90C5481}"/>
              </a:ext>
            </a:extLst>
          </p:cNvPr>
          <p:cNvSpPr txBox="1"/>
          <p:nvPr/>
        </p:nvSpPr>
        <p:spPr>
          <a:xfrm>
            <a:off x="6836651" y="3009800"/>
            <a:ext cx="1725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Depletions of interconnected surface water that have significant and unreasonable adverse impacts on beneficial uses of the surface water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B7A4B6-E1B2-4A0F-A964-3A8B8FBE50CF}"/>
              </a:ext>
            </a:extLst>
          </p:cNvPr>
          <p:cNvSpPr/>
          <p:nvPr/>
        </p:nvSpPr>
        <p:spPr>
          <a:xfrm>
            <a:off x="717637" y="1746322"/>
            <a:ext cx="960120" cy="96012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5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3CCE29A-CA9C-4AF3-B7CB-27EE98A9C84D}"/>
              </a:ext>
            </a:extLst>
          </p:cNvPr>
          <p:cNvSpPr/>
          <p:nvPr/>
        </p:nvSpPr>
        <p:spPr>
          <a:xfrm>
            <a:off x="978772" y="1887672"/>
            <a:ext cx="437849" cy="66617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319803-1BDB-47C4-B4D2-29C327C63ADE}"/>
              </a:ext>
            </a:extLst>
          </p:cNvPr>
          <p:cNvGrpSpPr/>
          <p:nvPr/>
        </p:nvGrpSpPr>
        <p:grpSpPr>
          <a:xfrm>
            <a:off x="5808063" y="1744091"/>
            <a:ext cx="960120" cy="960120"/>
            <a:chOff x="6439743" y="3024975"/>
            <a:chExt cx="1280160" cy="128016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8EA9BD-FEEA-4CCA-ABDF-01920AB73016}"/>
                </a:ext>
              </a:extLst>
            </p:cNvPr>
            <p:cNvSpPr/>
            <p:nvPr/>
          </p:nvSpPr>
          <p:spPr>
            <a:xfrm>
              <a:off x="6439743" y="3024975"/>
              <a:ext cx="1280160" cy="128016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AE9AB72-11E6-43C0-94E5-5D8ABE26A30D}"/>
                </a:ext>
              </a:extLst>
            </p:cNvPr>
            <p:cNvSpPr/>
            <p:nvPr/>
          </p:nvSpPr>
          <p:spPr>
            <a:xfrm>
              <a:off x="6622623" y="320785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F0DE62-A794-43BE-B6A8-6FCA25B9775C}"/>
                </a:ext>
              </a:extLst>
            </p:cNvPr>
            <p:cNvSpPr/>
            <p:nvPr/>
          </p:nvSpPr>
          <p:spPr>
            <a:xfrm>
              <a:off x="6714063" y="3299295"/>
              <a:ext cx="731520" cy="73152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FA7D867-1C3B-42C9-A3FA-53D4C485DC50}"/>
                </a:ext>
              </a:extLst>
            </p:cNvPr>
            <p:cNvSpPr/>
            <p:nvPr/>
          </p:nvSpPr>
          <p:spPr>
            <a:xfrm>
              <a:off x="6714063" y="3823854"/>
              <a:ext cx="731520" cy="34969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C86B59B-2EC3-4284-9E26-E01077568CF6}"/>
                </a:ext>
              </a:extLst>
            </p:cNvPr>
            <p:cNvSpPr/>
            <p:nvPr/>
          </p:nvSpPr>
          <p:spPr>
            <a:xfrm rot="19800000">
              <a:off x="6945015" y="3442890"/>
              <a:ext cx="117682" cy="4443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F016CB9-BF7D-449A-8578-DC70AFC1B33F}"/>
                </a:ext>
              </a:extLst>
            </p:cNvPr>
            <p:cNvSpPr/>
            <p:nvPr/>
          </p:nvSpPr>
          <p:spPr>
            <a:xfrm>
              <a:off x="7058833" y="3807652"/>
              <a:ext cx="123684" cy="1075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ED1776-E424-4C74-A201-317581B4DAA2}"/>
              </a:ext>
            </a:extLst>
          </p:cNvPr>
          <p:cNvGrpSpPr/>
          <p:nvPr/>
        </p:nvGrpSpPr>
        <p:grpSpPr>
          <a:xfrm>
            <a:off x="832124" y="3400323"/>
            <a:ext cx="759572" cy="396200"/>
            <a:chOff x="1413495" y="4561071"/>
            <a:chExt cx="1012762" cy="52826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957807-D7C3-41A6-B19A-6751BD72B4FC}"/>
                </a:ext>
              </a:extLst>
            </p:cNvPr>
            <p:cNvSpPr/>
            <p:nvPr/>
          </p:nvSpPr>
          <p:spPr>
            <a:xfrm>
              <a:off x="1417138" y="4561071"/>
              <a:ext cx="1009119" cy="123867"/>
            </a:xfrm>
            <a:custGeom>
              <a:avLst/>
              <a:gdLst>
                <a:gd name="connsiteX0" fmla="*/ 0 w 1009119"/>
                <a:gd name="connsiteY0" fmla="*/ 0 h 123867"/>
                <a:gd name="connsiteX1" fmla="*/ 517310 w 1009119"/>
                <a:gd name="connsiteY1" fmla="*/ 123863 h 123867"/>
                <a:gd name="connsiteX2" fmla="*/ 1009119 w 1009119"/>
                <a:gd name="connsiteY2" fmla="*/ 3643 h 12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119" h="123867">
                  <a:moveTo>
                    <a:pt x="0" y="0"/>
                  </a:moveTo>
                  <a:cubicBezTo>
                    <a:pt x="174562" y="61628"/>
                    <a:pt x="349124" y="123256"/>
                    <a:pt x="517310" y="123863"/>
                  </a:cubicBezTo>
                  <a:cubicBezTo>
                    <a:pt x="685496" y="124470"/>
                    <a:pt x="847307" y="64056"/>
                    <a:pt x="1009119" y="3643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1E4B92-C341-4699-B170-6F258FE2C29D}"/>
                </a:ext>
              </a:extLst>
            </p:cNvPr>
            <p:cNvSpPr/>
            <p:nvPr/>
          </p:nvSpPr>
          <p:spPr>
            <a:xfrm>
              <a:off x="1413495" y="4674005"/>
              <a:ext cx="998189" cy="178511"/>
            </a:xfrm>
            <a:custGeom>
              <a:avLst/>
              <a:gdLst>
                <a:gd name="connsiteX0" fmla="*/ 0 w 998189"/>
                <a:gd name="connsiteY0" fmla="*/ 0 h 178511"/>
                <a:gd name="connsiteX1" fmla="*/ 531882 w 998189"/>
                <a:gd name="connsiteY1" fmla="*/ 178508 h 178511"/>
                <a:gd name="connsiteX2" fmla="*/ 998189 w 998189"/>
                <a:gd name="connsiteY2" fmla="*/ 3643 h 1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8189" h="178511">
                  <a:moveTo>
                    <a:pt x="0" y="0"/>
                  </a:moveTo>
                  <a:cubicBezTo>
                    <a:pt x="182758" y="88950"/>
                    <a:pt x="365517" y="177901"/>
                    <a:pt x="531882" y="178508"/>
                  </a:cubicBezTo>
                  <a:cubicBezTo>
                    <a:pt x="698247" y="179115"/>
                    <a:pt x="848218" y="91379"/>
                    <a:pt x="998189" y="3643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91706A-ABD6-4BEB-98B7-E8BD9114C4A1}"/>
                </a:ext>
              </a:extLst>
            </p:cNvPr>
            <p:cNvSpPr/>
            <p:nvPr/>
          </p:nvSpPr>
          <p:spPr>
            <a:xfrm>
              <a:off x="1417138" y="4772367"/>
              <a:ext cx="1009119" cy="316971"/>
            </a:xfrm>
            <a:custGeom>
              <a:avLst/>
              <a:gdLst>
                <a:gd name="connsiteX0" fmla="*/ 0 w 1009119"/>
                <a:gd name="connsiteY0" fmla="*/ 0 h 316971"/>
                <a:gd name="connsiteX1" fmla="*/ 499095 w 1009119"/>
                <a:gd name="connsiteY1" fmla="*/ 316943 h 316971"/>
                <a:gd name="connsiteX2" fmla="*/ 1009119 w 1009119"/>
                <a:gd name="connsiteY2" fmla="*/ 14572 h 3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119" h="316971">
                  <a:moveTo>
                    <a:pt x="0" y="0"/>
                  </a:moveTo>
                  <a:cubicBezTo>
                    <a:pt x="165454" y="157257"/>
                    <a:pt x="330909" y="314514"/>
                    <a:pt x="499095" y="316943"/>
                  </a:cubicBezTo>
                  <a:cubicBezTo>
                    <a:pt x="667281" y="319372"/>
                    <a:pt x="838200" y="166972"/>
                    <a:pt x="1009119" y="14572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010A9AE-EC35-4B80-902A-13A959E9F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6D8E3C"/>
              </a:clrFrom>
              <a:clrTo>
                <a:srgbClr val="6D8E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5" t="17544" r="5026" b="21209"/>
          <a:stretch/>
        </p:blipFill>
        <p:spPr>
          <a:xfrm>
            <a:off x="3408998" y="3286799"/>
            <a:ext cx="864393" cy="58805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FCF6F36-819E-4CFF-AE65-C4073687E719}"/>
              </a:ext>
            </a:extLst>
          </p:cNvPr>
          <p:cNvSpPr/>
          <p:nvPr/>
        </p:nvSpPr>
        <p:spPr>
          <a:xfrm>
            <a:off x="5811204" y="3121778"/>
            <a:ext cx="960120" cy="96012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41913C-619D-436B-8C89-812554ECDE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6D8E3C"/>
              </a:clrFrom>
              <a:clrTo>
                <a:srgbClr val="6D8E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72" y="3120827"/>
            <a:ext cx="960120" cy="9601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85E48D-27FA-489B-B739-6A6658EFD5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6D8E3C"/>
              </a:clrFrom>
              <a:clrTo>
                <a:srgbClr val="6D8E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37" t="15880" r="18670" b="17094"/>
          <a:stretch/>
        </p:blipFill>
        <p:spPr>
          <a:xfrm>
            <a:off x="3547110" y="1910317"/>
            <a:ext cx="609600" cy="643528"/>
          </a:xfrm>
          <a:prstGeom prst="rect">
            <a:avLst/>
          </a:prstGeom>
        </p:spPr>
      </p:pic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F2626B40-A07F-4C36-9395-F1559B12A43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9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047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</TotalTime>
  <Words>1088</Words>
  <Application>Microsoft Office PowerPoint</Application>
  <PresentationFormat>On-screen Show (16:9)</PresentationFormat>
  <Paragraphs>181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Helvetica Neue</vt:lpstr>
      <vt:lpstr>Helvetica Neue Medium</vt:lpstr>
      <vt:lpstr>Wingdings</vt:lpstr>
      <vt:lpstr>MainMaster</vt:lpstr>
      <vt:lpstr>Materials for GSA Outreach August 2018</vt:lpstr>
      <vt:lpstr>GSP Topics &amp; Project Schedule</vt:lpstr>
      <vt:lpstr>Outreach &amp; Groundwater Sustainability Workgroup Update</vt:lpstr>
      <vt:lpstr>Ways to Get Involved</vt:lpstr>
      <vt:lpstr>Ways to Stay Informed</vt:lpstr>
      <vt:lpstr>Groundwater Sustainability Workgroup Update </vt:lpstr>
      <vt:lpstr>GSP Update</vt:lpstr>
      <vt:lpstr>Reminder – How do the Pieces Fit Together?</vt:lpstr>
      <vt:lpstr>Reminder: Six Sustainability Indicators to be Addressed</vt:lpstr>
      <vt:lpstr>Where are we now?</vt:lpstr>
      <vt:lpstr>Major Plan Focus Areas</vt:lpstr>
      <vt:lpstr>Sustainability Indicators Update</vt:lpstr>
      <vt:lpstr>Sustainability Indicators Discussed, cont’d.</vt:lpstr>
      <vt:lpstr>Setting Minimum Thresholds (Continued)</vt:lpstr>
      <vt:lpstr>Minimum Thresholds for Sustainability Indicators</vt:lpstr>
      <vt:lpstr>Salinity Data Sources</vt:lpstr>
      <vt:lpstr>Chloride Concentrations in Groundwater 1984 - 2004</vt:lpstr>
      <vt:lpstr>Sources of High-Chloride Water</vt:lpstr>
      <vt:lpstr>Water Quality Thresholds</vt:lpstr>
      <vt:lpstr>PowerPoint Presentation</vt:lpstr>
      <vt:lpstr>Setting Minimum Threshold for Subsidence</vt:lpstr>
      <vt:lpstr>Setting Minimum Threshold for Subsidence</vt:lpstr>
      <vt:lpstr>PowerPoint Presentation</vt:lpstr>
      <vt:lpstr>Setting Minimum Thresholds for Depletion of Interconnected Surface Water</vt:lpstr>
      <vt:lpstr>Potential Minimum Threshold Approach</vt:lpstr>
      <vt:lpstr>Hydrogeologic Conceptual Model Overview</vt:lpstr>
      <vt:lpstr>HCM Development – Basic Process </vt:lpstr>
      <vt:lpstr>DWR Technical Support Services Update</vt:lpstr>
      <vt:lpstr>Technical Support Services Funding Update</vt:lpstr>
      <vt:lpstr>Next Up…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Christy Kennedy</cp:lastModifiedBy>
  <cp:revision>260</cp:revision>
  <dcterms:modified xsi:type="dcterms:W3CDTF">2018-07-31T21:59:10Z</dcterms:modified>
</cp:coreProperties>
</file>